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handoutMasterIdLst>
    <p:handoutMasterId r:id="rId29"/>
  </p:handoutMasterIdLst>
  <p:sldIdLst>
    <p:sldId id="256" r:id="rId2"/>
    <p:sldId id="293" r:id="rId3"/>
    <p:sldId id="294" r:id="rId4"/>
    <p:sldId id="296" r:id="rId5"/>
    <p:sldId id="297" r:id="rId6"/>
    <p:sldId id="259" r:id="rId7"/>
    <p:sldId id="260" r:id="rId8"/>
    <p:sldId id="262" r:id="rId9"/>
    <p:sldId id="286" r:id="rId10"/>
    <p:sldId id="287" r:id="rId11"/>
    <p:sldId id="263" r:id="rId12"/>
    <p:sldId id="290" r:id="rId13"/>
    <p:sldId id="266" r:id="rId14"/>
    <p:sldId id="268" r:id="rId15"/>
    <p:sldId id="288" r:id="rId16"/>
    <p:sldId id="279" r:id="rId17"/>
    <p:sldId id="280" r:id="rId18"/>
    <p:sldId id="295" r:id="rId19"/>
    <p:sldId id="261" r:id="rId20"/>
    <p:sldId id="300" r:id="rId21"/>
    <p:sldId id="299" r:id="rId22"/>
    <p:sldId id="282" r:id="rId23"/>
    <p:sldId id="283" r:id="rId24"/>
    <p:sldId id="303" r:id="rId25"/>
    <p:sldId id="291" r:id="rId26"/>
    <p:sldId id="292" r:id="rId27"/>
  </p:sldIdLst>
  <p:sldSz cx="9144000" cy="6858000" type="screen4x3"/>
  <p:notesSz cx="6888163" cy="10018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72" autoAdjust="0"/>
    <p:restoredTop sz="94660"/>
  </p:normalViewPr>
  <p:slideViewPr>
    <p:cSldViewPr>
      <p:cViewPr varScale="1">
        <p:scale>
          <a:sx n="64" d="100"/>
          <a:sy n="64" d="100"/>
        </p:scale>
        <p:origin x="652" y="5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85275" cy="500702"/>
          </a:xfrm>
          <a:prstGeom prst="rect">
            <a:avLst/>
          </a:prstGeom>
        </p:spPr>
        <p:txBody>
          <a:bodyPr vert="horz" lIns="92437" tIns="46218" rIns="92437" bIns="46218" rtlCol="0"/>
          <a:lstStyle>
            <a:lvl1pPr algn="l">
              <a:defRPr sz="1200"/>
            </a:lvl1pPr>
          </a:lstStyle>
          <a:p>
            <a:endParaRPr lang="en-GB"/>
          </a:p>
        </p:txBody>
      </p:sp>
      <p:sp>
        <p:nvSpPr>
          <p:cNvPr id="3" name="Date Placeholder 2"/>
          <p:cNvSpPr>
            <a:spLocks noGrp="1"/>
          </p:cNvSpPr>
          <p:nvPr>
            <p:ph type="dt" sz="quarter" idx="1"/>
          </p:nvPr>
        </p:nvSpPr>
        <p:spPr>
          <a:xfrm>
            <a:off x="3901787" y="1"/>
            <a:ext cx="2985275" cy="500702"/>
          </a:xfrm>
          <a:prstGeom prst="rect">
            <a:avLst/>
          </a:prstGeom>
        </p:spPr>
        <p:txBody>
          <a:bodyPr vert="horz" lIns="92437" tIns="46218" rIns="92437" bIns="46218" rtlCol="0"/>
          <a:lstStyle>
            <a:lvl1pPr algn="r">
              <a:defRPr sz="1200"/>
            </a:lvl1pPr>
          </a:lstStyle>
          <a:p>
            <a:fld id="{2E8296DD-DB8E-4F99-BBD3-293C762A517D}" type="datetimeFigureOut">
              <a:rPr lang="en-GB" smtClean="0"/>
              <a:t>17/06/2025</a:t>
            </a:fld>
            <a:endParaRPr lang="en-GB"/>
          </a:p>
        </p:txBody>
      </p:sp>
      <p:sp>
        <p:nvSpPr>
          <p:cNvPr id="4" name="Footer Placeholder 3"/>
          <p:cNvSpPr>
            <a:spLocks noGrp="1"/>
          </p:cNvSpPr>
          <p:nvPr>
            <p:ph type="ftr" sz="quarter" idx="2"/>
          </p:nvPr>
        </p:nvSpPr>
        <p:spPr>
          <a:xfrm>
            <a:off x="0" y="9515673"/>
            <a:ext cx="2985275" cy="500702"/>
          </a:xfrm>
          <a:prstGeom prst="rect">
            <a:avLst/>
          </a:prstGeom>
        </p:spPr>
        <p:txBody>
          <a:bodyPr vert="horz" lIns="92437" tIns="46218" rIns="92437" bIns="46218" rtlCol="0" anchor="b"/>
          <a:lstStyle>
            <a:lvl1pPr algn="l">
              <a:defRPr sz="1200"/>
            </a:lvl1pPr>
          </a:lstStyle>
          <a:p>
            <a:endParaRPr lang="en-GB"/>
          </a:p>
        </p:txBody>
      </p:sp>
      <p:sp>
        <p:nvSpPr>
          <p:cNvPr id="5" name="Slide Number Placeholder 4"/>
          <p:cNvSpPr>
            <a:spLocks noGrp="1"/>
          </p:cNvSpPr>
          <p:nvPr>
            <p:ph type="sldNum" sz="quarter" idx="3"/>
          </p:nvPr>
        </p:nvSpPr>
        <p:spPr>
          <a:xfrm>
            <a:off x="3901787" y="9515673"/>
            <a:ext cx="2985275" cy="500702"/>
          </a:xfrm>
          <a:prstGeom prst="rect">
            <a:avLst/>
          </a:prstGeom>
        </p:spPr>
        <p:txBody>
          <a:bodyPr vert="horz" lIns="92437" tIns="46218" rIns="92437" bIns="46218" rtlCol="0" anchor="b"/>
          <a:lstStyle>
            <a:lvl1pPr algn="r">
              <a:defRPr sz="1200"/>
            </a:lvl1pPr>
          </a:lstStyle>
          <a:p>
            <a:fld id="{A298C22D-4B3B-4E37-A663-15C73CE52FDB}" type="slidenum">
              <a:rPr lang="en-GB" smtClean="0"/>
              <a:t>‹#›</a:t>
            </a:fld>
            <a:endParaRPr lang="en-GB"/>
          </a:p>
        </p:txBody>
      </p:sp>
    </p:spTree>
    <p:extLst>
      <p:ext uri="{BB962C8B-B14F-4D97-AF65-F5344CB8AC3E}">
        <p14:creationId xmlns:p14="http://schemas.microsoft.com/office/powerpoint/2010/main" val="36627856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85275" cy="500702"/>
          </a:xfrm>
          <a:prstGeom prst="rect">
            <a:avLst/>
          </a:prstGeom>
        </p:spPr>
        <p:txBody>
          <a:bodyPr vert="horz" lIns="92437" tIns="46218" rIns="92437" bIns="46218" rtlCol="0"/>
          <a:lstStyle>
            <a:lvl1pPr algn="l">
              <a:defRPr sz="1200"/>
            </a:lvl1pPr>
          </a:lstStyle>
          <a:p>
            <a:endParaRPr lang="en-GB"/>
          </a:p>
        </p:txBody>
      </p:sp>
      <p:sp>
        <p:nvSpPr>
          <p:cNvPr id="3" name="Date Placeholder 2"/>
          <p:cNvSpPr>
            <a:spLocks noGrp="1"/>
          </p:cNvSpPr>
          <p:nvPr>
            <p:ph type="dt" idx="1"/>
          </p:nvPr>
        </p:nvSpPr>
        <p:spPr>
          <a:xfrm>
            <a:off x="3901787" y="1"/>
            <a:ext cx="2985275" cy="500702"/>
          </a:xfrm>
          <a:prstGeom prst="rect">
            <a:avLst/>
          </a:prstGeom>
        </p:spPr>
        <p:txBody>
          <a:bodyPr vert="horz" lIns="92437" tIns="46218" rIns="92437" bIns="46218" rtlCol="0"/>
          <a:lstStyle>
            <a:lvl1pPr algn="r">
              <a:defRPr sz="1200"/>
            </a:lvl1pPr>
          </a:lstStyle>
          <a:p>
            <a:fld id="{045E9D2C-114D-4D44-9CA7-D92271DA4D96}" type="datetimeFigureOut">
              <a:rPr lang="en-GB" smtClean="0"/>
              <a:t>17/06/2025</a:t>
            </a:fld>
            <a:endParaRPr lang="en-GB"/>
          </a:p>
        </p:txBody>
      </p:sp>
      <p:sp>
        <p:nvSpPr>
          <p:cNvPr id="4" name="Slide Image Placeholder 3"/>
          <p:cNvSpPr>
            <a:spLocks noGrp="1" noRot="1" noChangeAspect="1"/>
          </p:cNvSpPr>
          <p:nvPr>
            <p:ph type="sldImg" idx="2"/>
          </p:nvPr>
        </p:nvSpPr>
        <p:spPr>
          <a:xfrm>
            <a:off x="938213" y="750888"/>
            <a:ext cx="5011737" cy="3757612"/>
          </a:xfrm>
          <a:prstGeom prst="rect">
            <a:avLst/>
          </a:prstGeom>
          <a:noFill/>
          <a:ln w="12700">
            <a:solidFill>
              <a:prstClr val="black"/>
            </a:solidFill>
          </a:ln>
        </p:spPr>
        <p:txBody>
          <a:bodyPr vert="horz" lIns="92437" tIns="46218" rIns="92437" bIns="46218" rtlCol="0" anchor="ctr"/>
          <a:lstStyle/>
          <a:p>
            <a:endParaRPr lang="en-GB"/>
          </a:p>
        </p:txBody>
      </p:sp>
      <p:sp>
        <p:nvSpPr>
          <p:cNvPr id="5" name="Notes Placeholder 4"/>
          <p:cNvSpPr>
            <a:spLocks noGrp="1"/>
          </p:cNvSpPr>
          <p:nvPr>
            <p:ph type="body" sz="quarter" idx="3"/>
          </p:nvPr>
        </p:nvSpPr>
        <p:spPr>
          <a:xfrm>
            <a:off x="688487" y="4759007"/>
            <a:ext cx="5511191" cy="4508656"/>
          </a:xfrm>
          <a:prstGeom prst="rect">
            <a:avLst/>
          </a:prstGeom>
        </p:spPr>
        <p:txBody>
          <a:bodyPr vert="horz" lIns="92437" tIns="46218" rIns="92437" bIns="46218"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515673"/>
            <a:ext cx="2985275" cy="500702"/>
          </a:xfrm>
          <a:prstGeom prst="rect">
            <a:avLst/>
          </a:prstGeom>
        </p:spPr>
        <p:txBody>
          <a:bodyPr vert="horz" lIns="92437" tIns="46218" rIns="92437" bIns="46218" rtlCol="0" anchor="b"/>
          <a:lstStyle>
            <a:lvl1pPr algn="l">
              <a:defRPr sz="1200"/>
            </a:lvl1pPr>
          </a:lstStyle>
          <a:p>
            <a:endParaRPr lang="en-GB"/>
          </a:p>
        </p:txBody>
      </p:sp>
      <p:sp>
        <p:nvSpPr>
          <p:cNvPr id="7" name="Slide Number Placeholder 6"/>
          <p:cNvSpPr>
            <a:spLocks noGrp="1"/>
          </p:cNvSpPr>
          <p:nvPr>
            <p:ph type="sldNum" sz="quarter" idx="5"/>
          </p:nvPr>
        </p:nvSpPr>
        <p:spPr>
          <a:xfrm>
            <a:off x="3901787" y="9515673"/>
            <a:ext cx="2985275" cy="500702"/>
          </a:xfrm>
          <a:prstGeom prst="rect">
            <a:avLst/>
          </a:prstGeom>
        </p:spPr>
        <p:txBody>
          <a:bodyPr vert="horz" lIns="92437" tIns="46218" rIns="92437" bIns="46218" rtlCol="0" anchor="b"/>
          <a:lstStyle>
            <a:lvl1pPr algn="r">
              <a:defRPr sz="1200"/>
            </a:lvl1pPr>
          </a:lstStyle>
          <a:p>
            <a:fld id="{0483F107-6824-428C-8AC9-A540E3DFA50A}" type="slidenum">
              <a:rPr lang="en-GB" smtClean="0"/>
              <a:t>‹#›</a:t>
            </a:fld>
            <a:endParaRPr lang="en-GB"/>
          </a:p>
        </p:txBody>
      </p:sp>
    </p:spTree>
    <p:extLst>
      <p:ext uri="{BB962C8B-B14F-4D97-AF65-F5344CB8AC3E}">
        <p14:creationId xmlns:p14="http://schemas.microsoft.com/office/powerpoint/2010/main" val="30370103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483F107-6824-428C-8AC9-A540E3DFA50A}" type="slidenum">
              <a:rPr lang="en-GB" smtClean="0"/>
              <a:t>1</a:t>
            </a:fld>
            <a:endParaRPr lang="en-GB"/>
          </a:p>
        </p:txBody>
      </p:sp>
    </p:spTree>
    <p:extLst>
      <p:ext uri="{BB962C8B-B14F-4D97-AF65-F5344CB8AC3E}">
        <p14:creationId xmlns:p14="http://schemas.microsoft.com/office/powerpoint/2010/main" val="999093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483F107-6824-428C-8AC9-A540E3DFA50A}" type="slidenum">
              <a:rPr lang="en-GB" smtClean="0"/>
              <a:t>10</a:t>
            </a:fld>
            <a:endParaRPr lang="en-GB"/>
          </a:p>
        </p:txBody>
      </p:sp>
    </p:spTree>
    <p:extLst>
      <p:ext uri="{BB962C8B-B14F-4D97-AF65-F5344CB8AC3E}">
        <p14:creationId xmlns:p14="http://schemas.microsoft.com/office/powerpoint/2010/main" val="32996013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483F107-6824-428C-8AC9-A540E3DFA50A}" type="slidenum">
              <a:rPr lang="en-GB" smtClean="0"/>
              <a:t>11</a:t>
            </a:fld>
            <a:endParaRPr lang="en-GB"/>
          </a:p>
        </p:txBody>
      </p:sp>
    </p:spTree>
    <p:extLst>
      <p:ext uri="{BB962C8B-B14F-4D97-AF65-F5344CB8AC3E}">
        <p14:creationId xmlns:p14="http://schemas.microsoft.com/office/powerpoint/2010/main" val="4381747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baseline="0" dirty="0" smtClean="0">
              <a:latin typeface="Arial" panose="020B0604020202020204" pitchFamily="34" charset="0"/>
              <a:cs typeface="Arial" panose="020B0604020202020204" pitchFamily="34" charset="0"/>
            </a:endParaRPr>
          </a:p>
          <a:p>
            <a:endParaRPr lang="en-GB" altLang="en-US" dirty="0" smtClean="0">
              <a:latin typeface="Arial" panose="020B0604020202020204" pitchFamily="34" charset="0"/>
              <a:cs typeface="Arial" panose="020B0604020202020204" pitchFamily="34" charset="0"/>
            </a:endParaRPr>
          </a:p>
        </p:txBody>
      </p:sp>
      <p:sp>
        <p:nvSpPr>
          <p:cNvPr id="1946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9301">
              <a:defRPr>
                <a:solidFill>
                  <a:schemeClr val="tx1"/>
                </a:solidFill>
                <a:latin typeface="Arial" panose="020B0604020202020204" pitchFamily="34" charset="0"/>
                <a:cs typeface="Arial" panose="020B0604020202020204" pitchFamily="34" charset="0"/>
              </a:defRPr>
            </a:lvl1pPr>
            <a:lvl2pPr marL="751048" indent="-288865" defTabSz="969301">
              <a:defRPr>
                <a:solidFill>
                  <a:schemeClr val="tx1"/>
                </a:solidFill>
                <a:latin typeface="Arial" panose="020B0604020202020204" pitchFamily="34" charset="0"/>
                <a:cs typeface="Arial" panose="020B0604020202020204" pitchFamily="34" charset="0"/>
              </a:defRPr>
            </a:lvl2pPr>
            <a:lvl3pPr marL="1155459" indent="-231092" defTabSz="969301">
              <a:defRPr>
                <a:solidFill>
                  <a:schemeClr val="tx1"/>
                </a:solidFill>
                <a:latin typeface="Arial" panose="020B0604020202020204" pitchFamily="34" charset="0"/>
                <a:cs typeface="Arial" panose="020B0604020202020204" pitchFamily="34" charset="0"/>
              </a:defRPr>
            </a:lvl3pPr>
            <a:lvl4pPr marL="1617642" indent="-231092" defTabSz="969301">
              <a:defRPr>
                <a:solidFill>
                  <a:schemeClr val="tx1"/>
                </a:solidFill>
                <a:latin typeface="Arial" panose="020B0604020202020204" pitchFamily="34" charset="0"/>
                <a:cs typeface="Arial" panose="020B0604020202020204" pitchFamily="34" charset="0"/>
              </a:defRPr>
            </a:lvl4pPr>
            <a:lvl5pPr marL="2079826" indent="-231092" defTabSz="969301">
              <a:defRPr>
                <a:solidFill>
                  <a:schemeClr val="tx1"/>
                </a:solidFill>
                <a:latin typeface="Arial" panose="020B0604020202020204" pitchFamily="34" charset="0"/>
                <a:cs typeface="Arial" panose="020B0604020202020204" pitchFamily="34" charset="0"/>
              </a:defRPr>
            </a:lvl5pPr>
            <a:lvl6pPr marL="2542009" indent="-231092" defTabSz="96930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4193" indent="-231092" defTabSz="96930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6376" indent="-231092" defTabSz="96930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8560" indent="-231092" defTabSz="96930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53FA813-E27F-4D96-B922-E8AFB4D9262B}" type="slidenum">
              <a:rPr lang="en-GB" altLang="en-US" smtClean="0"/>
              <a:pPr/>
              <a:t>12</a:t>
            </a:fld>
            <a:endParaRPr lang="en-GB" altLang="en-US" smtClean="0"/>
          </a:p>
        </p:txBody>
      </p:sp>
    </p:spTree>
    <p:extLst>
      <p:ext uri="{BB962C8B-B14F-4D97-AF65-F5344CB8AC3E}">
        <p14:creationId xmlns:p14="http://schemas.microsoft.com/office/powerpoint/2010/main" val="31492749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483F107-6824-428C-8AC9-A540E3DFA50A}" type="slidenum">
              <a:rPr lang="en-GB" smtClean="0"/>
              <a:t>13</a:t>
            </a:fld>
            <a:endParaRPr lang="en-GB"/>
          </a:p>
        </p:txBody>
      </p:sp>
    </p:spTree>
    <p:extLst>
      <p:ext uri="{BB962C8B-B14F-4D97-AF65-F5344CB8AC3E}">
        <p14:creationId xmlns:p14="http://schemas.microsoft.com/office/powerpoint/2010/main" val="4278432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483F107-6824-428C-8AC9-A540E3DFA50A}" type="slidenum">
              <a:rPr lang="en-GB" smtClean="0"/>
              <a:t>14</a:t>
            </a:fld>
            <a:endParaRPr lang="en-GB"/>
          </a:p>
        </p:txBody>
      </p:sp>
    </p:spTree>
    <p:extLst>
      <p:ext uri="{BB962C8B-B14F-4D97-AF65-F5344CB8AC3E}">
        <p14:creationId xmlns:p14="http://schemas.microsoft.com/office/powerpoint/2010/main" val="23568250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483F107-6824-428C-8AC9-A540E3DFA50A}" type="slidenum">
              <a:rPr lang="en-GB" smtClean="0"/>
              <a:t>15</a:t>
            </a:fld>
            <a:endParaRPr lang="en-GB"/>
          </a:p>
        </p:txBody>
      </p:sp>
    </p:spTree>
    <p:extLst>
      <p:ext uri="{BB962C8B-B14F-4D97-AF65-F5344CB8AC3E}">
        <p14:creationId xmlns:p14="http://schemas.microsoft.com/office/powerpoint/2010/main" val="8411481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483F107-6824-428C-8AC9-A540E3DFA50A}" type="slidenum">
              <a:rPr lang="en-GB" smtClean="0"/>
              <a:t>16</a:t>
            </a:fld>
            <a:endParaRPr lang="en-GB"/>
          </a:p>
        </p:txBody>
      </p:sp>
    </p:spTree>
    <p:extLst>
      <p:ext uri="{BB962C8B-B14F-4D97-AF65-F5344CB8AC3E}">
        <p14:creationId xmlns:p14="http://schemas.microsoft.com/office/powerpoint/2010/main" val="41090181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483F107-6824-428C-8AC9-A540E3DFA50A}" type="slidenum">
              <a:rPr lang="en-GB" smtClean="0"/>
              <a:t>17</a:t>
            </a:fld>
            <a:endParaRPr lang="en-GB"/>
          </a:p>
        </p:txBody>
      </p:sp>
    </p:spTree>
    <p:extLst>
      <p:ext uri="{BB962C8B-B14F-4D97-AF65-F5344CB8AC3E}">
        <p14:creationId xmlns:p14="http://schemas.microsoft.com/office/powerpoint/2010/main" val="39895995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483F107-6824-428C-8AC9-A540E3DFA50A}" type="slidenum">
              <a:rPr lang="en-GB" smtClean="0"/>
              <a:t>18</a:t>
            </a:fld>
            <a:endParaRPr lang="en-GB"/>
          </a:p>
        </p:txBody>
      </p:sp>
    </p:spTree>
    <p:extLst>
      <p:ext uri="{BB962C8B-B14F-4D97-AF65-F5344CB8AC3E}">
        <p14:creationId xmlns:p14="http://schemas.microsoft.com/office/powerpoint/2010/main" val="39393745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483F107-6824-428C-8AC9-A540E3DFA50A}" type="slidenum">
              <a:rPr lang="en-GB" smtClean="0"/>
              <a:t>19</a:t>
            </a:fld>
            <a:endParaRPr lang="en-GB"/>
          </a:p>
        </p:txBody>
      </p:sp>
    </p:spTree>
    <p:extLst>
      <p:ext uri="{BB962C8B-B14F-4D97-AF65-F5344CB8AC3E}">
        <p14:creationId xmlns:p14="http://schemas.microsoft.com/office/powerpoint/2010/main" val="2142995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483F107-6824-428C-8AC9-A540E3DFA50A}" type="slidenum">
              <a:rPr lang="en-GB" smtClean="0"/>
              <a:t>2</a:t>
            </a:fld>
            <a:endParaRPr lang="en-GB"/>
          </a:p>
        </p:txBody>
      </p:sp>
    </p:spTree>
    <p:extLst>
      <p:ext uri="{BB962C8B-B14F-4D97-AF65-F5344CB8AC3E}">
        <p14:creationId xmlns:p14="http://schemas.microsoft.com/office/powerpoint/2010/main" val="34710466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483F107-6824-428C-8AC9-A540E3DFA50A}" type="slidenum">
              <a:rPr lang="en-GB" smtClean="0"/>
              <a:t>20</a:t>
            </a:fld>
            <a:endParaRPr lang="en-GB"/>
          </a:p>
        </p:txBody>
      </p:sp>
    </p:spTree>
    <p:extLst>
      <p:ext uri="{BB962C8B-B14F-4D97-AF65-F5344CB8AC3E}">
        <p14:creationId xmlns:p14="http://schemas.microsoft.com/office/powerpoint/2010/main" val="9515509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483F107-6824-428C-8AC9-A540E3DFA50A}" type="slidenum">
              <a:rPr lang="en-GB" smtClean="0"/>
              <a:t>21</a:t>
            </a:fld>
            <a:endParaRPr lang="en-GB"/>
          </a:p>
        </p:txBody>
      </p:sp>
    </p:spTree>
    <p:extLst>
      <p:ext uri="{BB962C8B-B14F-4D97-AF65-F5344CB8AC3E}">
        <p14:creationId xmlns:p14="http://schemas.microsoft.com/office/powerpoint/2010/main" val="40495123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483F107-6824-428C-8AC9-A540E3DFA50A}" type="slidenum">
              <a:rPr lang="en-GB" smtClean="0"/>
              <a:t>22</a:t>
            </a:fld>
            <a:endParaRPr lang="en-GB"/>
          </a:p>
        </p:txBody>
      </p:sp>
    </p:spTree>
    <p:extLst>
      <p:ext uri="{BB962C8B-B14F-4D97-AF65-F5344CB8AC3E}">
        <p14:creationId xmlns:p14="http://schemas.microsoft.com/office/powerpoint/2010/main" val="29060358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483F107-6824-428C-8AC9-A540E3DFA50A}" type="slidenum">
              <a:rPr lang="en-GB" smtClean="0"/>
              <a:t>23</a:t>
            </a:fld>
            <a:endParaRPr lang="en-GB"/>
          </a:p>
        </p:txBody>
      </p:sp>
    </p:spTree>
    <p:extLst>
      <p:ext uri="{BB962C8B-B14F-4D97-AF65-F5344CB8AC3E}">
        <p14:creationId xmlns:p14="http://schemas.microsoft.com/office/powerpoint/2010/main" val="21334378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483F107-6824-428C-8AC9-A540E3DFA50A}" type="slidenum">
              <a:rPr lang="en-GB" smtClean="0"/>
              <a:t>24</a:t>
            </a:fld>
            <a:endParaRPr lang="en-GB"/>
          </a:p>
        </p:txBody>
      </p:sp>
    </p:spTree>
    <p:extLst>
      <p:ext uri="{BB962C8B-B14F-4D97-AF65-F5344CB8AC3E}">
        <p14:creationId xmlns:p14="http://schemas.microsoft.com/office/powerpoint/2010/main" val="33324675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483F107-6824-428C-8AC9-A540E3DFA50A}" type="slidenum">
              <a:rPr lang="en-GB" smtClean="0"/>
              <a:t>25</a:t>
            </a:fld>
            <a:endParaRPr lang="en-GB"/>
          </a:p>
        </p:txBody>
      </p:sp>
    </p:spTree>
    <p:extLst>
      <p:ext uri="{BB962C8B-B14F-4D97-AF65-F5344CB8AC3E}">
        <p14:creationId xmlns:p14="http://schemas.microsoft.com/office/powerpoint/2010/main" val="23265817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483F107-6824-428C-8AC9-A540E3DFA50A}" type="slidenum">
              <a:rPr lang="en-GB" smtClean="0"/>
              <a:t>26</a:t>
            </a:fld>
            <a:endParaRPr lang="en-GB"/>
          </a:p>
        </p:txBody>
      </p:sp>
    </p:spTree>
    <p:extLst>
      <p:ext uri="{BB962C8B-B14F-4D97-AF65-F5344CB8AC3E}">
        <p14:creationId xmlns:p14="http://schemas.microsoft.com/office/powerpoint/2010/main" val="29941654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483F107-6824-428C-8AC9-A540E3DFA50A}" type="slidenum">
              <a:rPr lang="en-GB" smtClean="0"/>
              <a:t>3</a:t>
            </a:fld>
            <a:endParaRPr lang="en-GB"/>
          </a:p>
        </p:txBody>
      </p:sp>
    </p:spTree>
    <p:extLst>
      <p:ext uri="{BB962C8B-B14F-4D97-AF65-F5344CB8AC3E}">
        <p14:creationId xmlns:p14="http://schemas.microsoft.com/office/powerpoint/2010/main" val="10082243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483F107-6824-428C-8AC9-A540E3DFA50A}" type="slidenum">
              <a:rPr lang="en-GB" smtClean="0"/>
              <a:t>4</a:t>
            </a:fld>
            <a:endParaRPr lang="en-GB"/>
          </a:p>
        </p:txBody>
      </p:sp>
    </p:spTree>
    <p:extLst>
      <p:ext uri="{BB962C8B-B14F-4D97-AF65-F5344CB8AC3E}">
        <p14:creationId xmlns:p14="http://schemas.microsoft.com/office/powerpoint/2010/main" val="27268155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483F107-6824-428C-8AC9-A540E3DFA50A}" type="slidenum">
              <a:rPr lang="en-GB" smtClean="0"/>
              <a:t>5</a:t>
            </a:fld>
            <a:endParaRPr lang="en-GB"/>
          </a:p>
        </p:txBody>
      </p:sp>
    </p:spTree>
    <p:extLst>
      <p:ext uri="{BB962C8B-B14F-4D97-AF65-F5344CB8AC3E}">
        <p14:creationId xmlns:p14="http://schemas.microsoft.com/office/powerpoint/2010/main" val="33039824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483F107-6824-428C-8AC9-A540E3DFA50A}" type="slidenum">
              <a:rPr lang="en-GB" smtClean="0"/>
              <a:t>6</a:t>
            </a:fld>
            <a:endParaRPr lang="en-GB"/>
          </a:p>
        </p:txBody>
      </p:sp>
    </p:spTree>
    <p:extLst>
      <p:ext uri="{BB962C8B-B14F-4D97-AF65-F5344CB8AC3E}">
        <p14:creationId xmlns:p14="http://schemas.microsoft.com/office/powerpoint/2010/main" val="31394896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483F107-6824-428C-8AC9-A540E3DFA50A}" type="slidenum">
              <a:rPr lang="en-GB" smtClean="0"/>
              <a:t>7</a:t>
            </a:fld>
            <a:endParaRPr lang="en-GB"/>
          </a:p>
        </p:txBody>
      </p:sp>
    </p:spTree>
    <p:extLst>
      <p:ext uri="{BB962C8B-B14F-4D97-AF65-F5344CB8AC3E}">
        <p14:creationId xmlns:p14="http://schemas.microsoft.com/office/powerpoint/2010/main" val="8717843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483F107-6824-428C-8AC9-A540E3DFA50A}" type="slidenum">
              <a:rPr lang="en-GB" smtClean="0"/>
              <a:t>8</a:t>
            </a:fld>
            <a:endParaRPr lang="en-GB"/>
          </a:p>
        </p:txBody>
      </p:sp>
    </p:spTree>
    <p:extLst>
      <p:ext uri="{BB962C8B-B14F-4D97-AF65-F5344CB8AC3E}">
        <p14:creationId xmlns:p14="http://schemas.microsoft.com/office/powerpoint/2010/main" val="37936478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483F107-6824-428C-8AC9-A540E3DFA50A}" type="slidenum">
              <a:rPr lang="en-GB" smtClean="0"/>
              <a:t>9</a:t>
            </a:fld>
            <a:endParaRPr lang="en-GB"/>
          </a:p>
        </p:txBody>
      </p:sp>
    </p:spTree>
    <p:extLst>
      <p:ext uri="{BB962C8B-B14F-4D97-AF65-F5344CB8AC3E}">
        <p14:creationId xmlns:p14="http://schemas.microsoft.com/office/powerpoint/2010/main" val="5276350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u="heavy">
                <a:solidFill>
                  <a:srgbClr val="EDEBE0"/>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400" b="0" i="1" u="heavy">
                <a:solidFill>
                  <a:srgbClr val="8063A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u="heavy">
                <a:solidFill>
                  <a:srgbClr val="EDEBE0"/>
                </a:solidFill>
                <a:latin typeface="Arial"/>
                <a:cs typeface="Arial"/>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6/17/2025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u="heavy">
                <a:solidFill>
                  <a:srgbClr val="EDEBE0"/>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6/17/2025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6/17/2025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9144000" cy="6858000"/>
          </a:xfrm>
          <a:custGeom>
            <a:avLst/>
            <a:gdLst/>
            <a:ahLst/>
            <a:cxnLst/>
            <a:rect l="l" t="t" r="r" b="b"/>
            <a:pathLst>
              <a:path w="9144000" h="6858000">
                <a:moveTo>
                  <a:pt x="0" y="6858000"/>
                </a:moveTo>
                <a:lnTo>
                  <a:pt x="9144000" y="6858000"/>
                </a:lnTo>
                <a:lnTo>
                  <a:pt x="9144000" y="0"/>
                </a:lnTo>
                <a:lnTo>
                  <a:pt x="0" y="0"/>
                </a:lnTo>
                <a:lnTo>
                  <a:pt x="0" y="6858000"/>
                </a:lnTo>
                <a:close/>
              </a:path>
            </a:pathLst>
          </a:custGeom>
          <a:solidFill>
            <a:srgbClr val="4386FF">
              <a:alpha val="63136"/>
            </a:srgbClr>
          </a:solidFill>
        </p:spPr>
        <p:txBody>
          <a:bodyPr wrap="square" lIns="0" tIns="0" rIns="0" bIns="0" rtlCol="0"/>
          <a:lstStyle/>
          <a:p>
            <a:endParaRPr/>
          </a:p>
        </p:txBody>
      </p:sp>
      <p:sp>
        <p:nvSpPr>
          <p:cNvPr id="2" name="Holder 2"/>
          <p:cNvSpPr>
            <a:spLocks noGrp="1"/>
          </p:cNvSpPr>
          <p:nvPr>
            <p:ph type="title"/>
          </p:nvPr>
        </p:nvSpPr>
        <p:spPr>
          <a:xfrm>
            <a:off x="2304922" y="591769"/>
            <a:ext cx="4534154" cy="697230"/>
          </a:xfrm>
          <a:prstGeom prst="rect">
            <a:avLst/>
          </a:prstGeom>
        </p:spPr>
        <p:txBody>
          <a:bodyPr wrap="square" lIns="0" tIns="0" rIns="0" bIns="0">
            <a:spAutoFit/>
          </a:bodyPr>
          <a:lstStyle>
            <a:lvl1pPr>
              <a:defRPr sz="4400" b="0" i="0" u="heavy">
                <a:solidFill>
                  <a:srgbClr val="EDEBE0"/>
                </a:solidFill>
                <a:latin typeface="Arial"/>
                <a:cs typeface="Arial"/>
              </a:defRPr>
            </a:lvl1pPr>
          </a:lstStyle>
          <a:p>
            <a:endParaRPr/>
          </a:p>
        </p:txBody>
      </p:sp>
      <p:sp>
        <p:nvSpPr>
          <p:cNvPr id="3" name="Holder 3"/>
          <p:cNvSpPr>
            <a:spLocks noGrp="1"/>
          </p:cNvSpPr>
          <p:nvPr>
            <p:ph type="body" idx="1"/>
          </p:nvPr>
        </p:nvSpPr>
        <p:spPr>
          <a:xfrm>
            <a:off x="535940" y="1150083"/>
            <a:ext cx="7967345" cy="3870325"/>
          </a:xfrm>
          <a:prstGeom prst="rect">
            <a:avLst/>
          </a:prstGeom>
        </p:spPr>
        <p:txBody>
          <a:bodyPr wrap="square" lIns="0" tIns="0" rIns="0" bIns="0">
            <a:spAutoFit/>
          </a:bodyPr>
          <a:lstStyle>
            <a:lvl1pPr>
              <a:defRPr sz="2400" b="0" i="1" u="heavy">
                <a:solidFill>
                  <a:srgbClr val="8063A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6/17/2025</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jpe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hyperlink" Target="http://www.coolmilk.com/"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33.emf"/><Relationship Id="rId7"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6.emf"/><Relationship Id="rId5" Type="http://schemas.openxmlformats.org/officeDocument/2006/relationships/image" Target="../media/image35.emf"/><Relationship Id="rId4" Type="http://schemas.openxmlformats.org/officeDocument/2006/relationships/image" Target="../media/image34.emf"/></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295398" y="1032636"/>
            <a:ext cx="6500495" cy="1426031"/>
          </a:xfrm>
          <a:prstGeom prst="rect">
            <a:avLst/>
          </a:prstGeom>
        </p:spPr>
        <p:txBody>
          <a:bodyPr vert="horz" wrap="square" lIns="0" tIns="12700" rIns="0" bIns="0" rtlCol="0">
            <a:spAutoFit/>
          </a:bodyPr>
          <a:lstStyle/>
          <a:p>
            <a:pPr marL="12700" marR="5080" algn="ctr">
              <a:lnSpc>
                <a:spcPct val="100000"/>
              </a:lnSpc>
              <a:spcBef>
                <a:spcPts val="100"/>
              </a:spcBef>
            </a:pPr>
            <a:r>
              <a:rPr lang="en-GB" sz="5400" u="none" spc="-270" dirty="0" smtClean="0">
                <a:solidFill>
                  <a:schemeClr val="tx2">
                    <a:lumMod val="50000"/>
                  </a:schemeClr>
                </a:solidFill>
                <a:latin typeface="+mj-lt"/>
              </a:rPr>
              <a:t>Welcome Meeting </a:t>
            </a:r>
            <a:endParaRPr sz="5400" dirty="0">
              <a:solidFill>
                <a:schemeClr val="tx2">
                  <a:lumMod val="50000"/>
                </a:schemeClr>
              </a:solidFill>
              <a:latin typeface="+mj-lt"/>
            </a:endParaRPr>
          </a:p>
          <a:p>
            <a:pPr marL="1905" algn="ctr">
              <a:lnSpc>
                <a:spcPct val="100000"/>
              </a:lnSpc>
              <a:spcBef>
                <a:spcPts val="735"/>
              </a:spcBef>
            </a:pPr>
            <a:r>
              <a:rPr lang="en-GB" sz="3200" i="1" u="none" spc="-210" dirty="0" smtClean="0">
                <a:solidFill>
                  <a:schemeClr val="tx2">
                    <a:lumMod val="50000"/>
                  </a:schemeClr>
                </a:solidFill>
                <a:latin typeface="+mj-lt"/>
              </a:rPr>
              <a:t>2023</a:t>
            </a:r>
            <a:endParaRPr sz="3200" dirty="0">
              <a:solidFill>
                <a:schemeClr val="tx2">
                  <a:lumMod val="50000"/>
                </a:schemeClr>
              </a:solidFill>
              <a:latin typeface="+mj-lt"/>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45661" y="2015826"/>
            <a:ext cx="5857875" cy="3886200"/>
          </a:xfrm>
          <a:prstGeom prst="rect">
            <a:avLst/>
          </a:prstGeom>
        </p:spPr>
      </p:pic>
      <p:pic>
        <p:nvPicPr>
          <p:cNvPr id="5" name="Picture 4"/>
          <p:cNvPicPr>
            <a:picLocks noChangeAspect="1"/>
          </p:cNvPicPr>
          <p:nvPr/>
        </p:nvPicPr>
        <p:blipFill>
          <a:blip r:embed="rId4"/>
          <a:stretch>
            <a:fillRect/>
          </a:stretch>
        </p:blipFill>
        <p:spPr>
          <a:xfrm>
            <a:off x="2973802" y="61953"/>
            <a:ext cx="3143689" cy="1000265"/>
          </a:xfrm>
          <a:prstGeom prst="rect">
            <a:avLst/>
          </a:prstGeom>
        </p:spPr>
      </p:pic>
      <p:pic>
        <p:nvPicPr>
          <p:cNvPr id="7" name="Picture 6" descr="H:\My Documents\Wpdocs\Logos\Agreed Logo.PNG"/>
          <p:cNvPicPr/>
          <p:nvPr/>
        </p:nvPicPr>
        <p:blipFill>
          <a:blip r:embed="rId5">
            <a:extLst>
              <a:ext uri="{28A0092B-C50C-407E-A947-70E740481C1C}">
                <a14:useLocalDpi xmlns:a14="http://schemas.microsoft.com/office/drawing/2010/main" val="0"/>
              </a:ext>
            </a:extLst>
          </a:blip>
          <a:srcRect/>
          <a:stretch>
            <a:fillRect/>
          </a:stretch>
        </p:blipFill>
        <p:spPr bwMode="auto">
          <a:xfrm>
            <a:off x="3810000" y="6019800"/>
            <a:ext cx="1676400" cy="685800"/>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ular Callout 5"/>
          <p:cNvSpPr/>
          <p:nvPr/>
        </p:nvSpPr>
        <p:spPr>
          <a:xfrm>
            <a:off x="2393350" y="4950848"/>
            <a:ext cx="4788605" cy="1295400"/>
          </a:xfrm>
          <a:prstGeom prst="wedgeRoundRectCallout">
            <a:avLst>
              <a:gd name="adj1" fmla="val -64669"/>
              <a:gd name="adj2" fmla="val 42803"/>
              <a:gd name="adj3" fmla="val 16667"/>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1828800" y="348386"/>
            <a:ext cx="5086478" cy="615553"/>
          </a:xfrm>
        </p:spPr>
        <p:txBody>
          <a:bodyPr/>
          <a:lstStyle/>
          <a:p>
            <a:pPr algn="ctr"/>
            <a:r>
              <a:rPr lang="en-GB" sz="4000" u="sng" spc="-175" dirty="0" smtClean="0">
                <a:solidFill>
                  <a:schemeClr val="bg1"/>
                </a:solidFill>
                <a:uFill>
                  <a:solidFill>
                    <a:srgbClr val="002060"/>
                  </a:solidFill>
                </a:uFill>
                <a:latin typeface="+mj-lt"/>
              </a:rPr>
              <a:t>Find Out Friday</a:t>
            </a:r>
            <a:endParaRPr lang="en-GB" sz="4000" u="sng" spc="-175" dirty="0">
              <a:solidFill>
                <a:schemeClr val="bg1"/>
              </a:solidFill>
              <a:uFill>
                <a:solidFill>
                  <a:srgbClr val="002060"/>
                </a:solidFill>
              </a:uFill>
              <a:latin typeface="+mj-lt"/>
            </a:endParaRPr>
          </a:p>
        </p:txBody>
      </p:sp>
      <p:sp>
        <p:nvSpPr>
          <p:cNvPr id="3" name="Text Placeholder 2"/>
          <p:cNvSpPr>
            <a:spLocks noGrp="1"/>
          </p:cNvSpPr>
          <p:nvPr>
            <p:ph type="body" idx="1"/>
          </p:nvPr>
        </p:nvSpPr>
        <p:spPr>
          <a:xfrm>
            <a:off x="457200" y="1295400"/>
            <a:ext cx="8222233" cy="3323987"/>
          </a:xfrm>
        </p:spPr>
        <p:txBody>
          <a:bodyPr/>
          <a:lstStyle/>
          <a:p>
            <a:pPr marL="12700" marR="28575" algn="l" rtl="0">
              <a:spcBef>
                <a:spcPts val="5"/>
              </a:spcBef>
              <a:tabLst>
                <a:tab pos="355600" algn="l"/>
                <a:tab pos="356235" algn="l"/>
              </a:tabLst>
            </a:pPr>
            <a:r>
              <a:rPr lang="en-GB" i="0" u="sng" kern="1200" spc="-25" dirty="0" smtClean="0">
                <a:solidFill>
                  <a:schemeClr val="bg1"/>
                </a:solidFill>
                <a:latin typeface="+mn-lt"/>
              </a:rPr>
              <a:t>Every Friday Afternoon from 2.50-3.05pm</a:t>
            </a:r>
            <a:endParaRPr lang="en-GB" i="0" u="sng" kern="1200" spc="-25" dirty="0">
              <a:solidFill>
                <a:schemeClr val="bg1"/>
              </a:solidFill>
              <a:latin typeface="+mn-lt"/>
            </a:endParaRPr>
          </a:p>
          <a:p>
            <a:pPr marL="12700" marR="28575" algn="l" rtl="0">
              <a:spcBef>
                <a:spcPts val="5"/>
              </a:spcBef>
              <a:tabLst>
                <a:tab pos="355600" algn="l"/>
                <a:tab pos="356235" algn="l"/>
              </a:tabLst>
            </a:pPr>
            <a:r>
              <a:rPr lang="en-GB" i="0" u="none" kern="1200" spc="-25" dirty="0" smtClean="0">
                <a:solidFill>
                  <a:srgbClr val="002060"/>
                </a:solidFill>
                <a:latin typeface="+mn-lt"/>
              </a:rPr>
              <a:t>Attended by almost all parents and carers each week.  It is a fantastic opportunity to find out what the children have learnt that week with a focus on the letter sounds and harder to read and spell words that are taught in phonics. </a:t>
            </a:r>
          </a:p>
          <a:p>
            <a:pPr marL="12700" marR="28575" algn="l" rtl="0">
              <a:spcBef>
                <a:spcPts val="5"/>
              </a:spcBef>
              <a:tabLst>
                <a:tab pos="355600" algn="l"/>
                <a:tab pos="356235" algn="l"/>
              </a:tabLst>
            </a:pPr>
            <a:endParaRPr lang="en-GB" i="0" u="none" kern="1200" spc="-25" dirty="0">
              <a:solidFill>
                <a:srgbClr val="002060"/>
              </a:solidFill>
              <a:latin typeface="+mn-lt"/>
            </a:endParaRPr>
          </a:p>
          <a:p>
            <a:pPr marL="12700" marR="28575" algn="l" rtl="0">
              <a:spcBef>
                <a:spcPts val="5"/>
              </a:spcBef>
              <a:tabLst>
                <a:tab pos="355600" algn="l"/>
                <a:tab pos="356235" algn="l"/>
              </a:tabLst>
            </a:pPr>
            <a:r>
              <a:rPr lang="en-GB" i="0" u="none" kern="1200" spc="-25" dirty="0" smtClean="0">
                <a:solidFill>
                  <a:srgbClr val="002060"/>
                </a:solidFill>
                <a:latin typeface="+mn-lt"/>
              </a:rPr>
              <a:t>Feedback from parents and carers has been very positive with lots feeling more confident about how to support their child with phonics at home. </a:t>
            </a:r>
          </a:p>
        </p:txBody>
      </p:sp>
      <p:sp>
        <p:nvSpPr>
          <p:cNvPr id="5" name="Rectangle 4"/>
          <p:cNvSpPr/>
          <p:nvPr/>
        </p:nvSpPr>
        <p:spPr>
          <a:xfrm>
            <a:off x="2416413" y="5244605"/>
            <a:ext cx="4903201" cy="707886"/>
          </a:xfrm>
          <a:prstGeom prst="rect">
            <a:avLst/>
          </a:prstGeom>
        </p:spPr>
        <p:txBody>
          <a:bodyPr wrap="square">
            <a:spAutoFit/>
          </a:bodyPr>
          <a:lstStyle/>
          <a:p>
            <a:r>
              <a:rPr lang="en-GB" sz="2000" dirty="0" smtClean="0"/>
              <a:t>“Find </a:t>
            </a:r>
            <a:r>
              <a:rPr lang="en-GB" sz="2000" dirty="0"/>
              <a:t>out Friday has been really good to see how well they are all doing</a:t>
            </a:r>
            <a:r>
              <a:rPr lang="en-GB" sz="2000" dirty="0" smtClean="0"/>
              <a:t>.” </a:t>
            </a:r>
            <a:endParaRPr lang="en-GB" sz="2000" dirty="0"/>
          </a:p>
        </p:txBody>
      </p:sp>
    </p:spTree>
    <p:extLst>
      <p:ext uri="{BB962C8B-B14F-4D97-AF65-F5344CB8AC3E}">
        <p14:creationId xmlns:p14="http://schemas.microsoft.com/office/powerpoint/2010/main" val="29821677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590800" y="247495"/>
            <a:ext cx="3880485" cy="635000"/>
          </a:xfrm>
          <a:prstGeom prst="rect">
            <a:avLst/>
          </a:prstGeom>
        </p:spPr>
        <p:txBody>
          <a:bodyPr vert="horz" wrap="square" lIns="0" tIns="12065" rIns="0" bIns="0" rtlCol="0">
            <a:spAutoFit/>
          </a:bodyPr>
          <a:lstStyle/>
          <a:p>
            <a:pPr marL="12700">
              <a:lnSpc>
                <a:spcPct val="100000"/>
              </a:lnSpc>
              <a:spcBef>
                <a:spcPts val="95"/>
              </a:spcBef>
            </a:pPr>
            <a:r>
              <a:rPr sz="4000" u="sng" spc="-85" dirty="0">
                <a:solidFill>
                  <a:schemeClr val="bg1"/>
                </a:solidFill>
                <a:latin typeface="+mj-lt"/>
              </a:rPr>
              <a:t>Uniform </a:t>
            </a:r>
            <a:r>
              <a:rPr sz="4000" u="sng" spc="-190" dirty="0">
                <a:solidFill>
                  <a:schemeClr val="bg1"/>
                </a:solidFill>
                <a:latin typeface="+mj-lt"/>
              </a:rPr>
              <a:t>and </a:t>
            </a:r>
            <a:r>
              <a:rPr sz="4000" u="sng" spc="-660" dirty="0">
                <a:solidFill>
                  <a:schemeClr val="bg1"/>
                </a:solidFill>
                <a:latin typeface="+mj-lt"/>
              </a:rPr>
              <a:t>PE</a:t>
            </a:r>
            <a:r>
              <a:rPr sz="4000" u="sng" spc="-415" dirty="0">
                <a:solidFill>
                  <a:schemeClr val="bg1"/>
                </a:solidFill>
                <a:latin typeface="+mj-lt"/>
              </a:rPr>
              <a:t> </a:t>
            </a:r>
            <a:r>
              <a:rPr lang="en-GB" sz="4000" u="sng" spc="-415" dirty="0" smtClean="0">
                <a:solidFill>
                  <a:schemeClr val="bg1"/>
                </a:solidFill>
                <a:latin typeface="+mj-lt"/>
              </a:rPr>
              <a:t> </a:t>
            </a:r>
            <a:r>
              <a:rPr sz="4000" u="sng" spc="20" dirty="0" smtClean="0">
                <a:solidFill>
                  <a:schemeClr val="bg1"/>
                </a:solidFill>
                <a:latin typeface="+mj-lt"/>
              </a:rPr>
              <a:t>kit</a:t>
            </a:r>
            <a:endParaRPr sz="4000" u="sng" dirty="0">
              <a:solidFill>
                <a:schemeClr val="bg1"/>
              </a:solidFill>
              <a:latin typeface="+mj-lt"/>
            </a:endParaRPr>
          </a:p>
        </p:txBody>
      </p:sp>
      <p:sp>
        <p:nvSpPr>
          <p:cNvPr id="4" name="object 4"/>
          <p:cNvSpPr txBox="1">
            <a:spLocks noGrp="1"/>
          </p:cNvSpPr>
          <p:nvPr>
            <p:ph type="body" idx="1"/>
          </p:nvPr>
        </p:nvSpPr>
        <p:spPr>
          <a:xfrm>
            <a:off x="457200" y="899222"/>
            <a:ext cx="7018913" cy="4253087"/>
          </a:xfrm>
          <a:prstGeom prst="rect">
            <a:avLst/>
          </a:prstGeom>
        </p:spPr>
        <p:txBody>
          <a:bodyPr vert="horz" wrap="square" lIns="0" tIns="216535" rIns="0" bIns="0" rtlCol="0">
            <a:spAutoFit/>
          </a:bodyPr>
          <a:lstStyle/>
          <a:p>
            <a:pPr marL="12700" marR="396875">
              <a:lnSpc>
                <a:spcPts val="2590"/>
              </a:lnSpc>
            </a:pPr>
            <a:r>
              <a:rPr lang="en-GB" sz="2700" i="0" u="none" spc="-155" dirty="0" smtClean="0">
                <a:solidFill>
                  <a:srgbClr val="002060"/>
                </a:solidFill>
                <a:latin typeface="+mn-lt"/>
              </a:rPr>
              <a:t>Information about school uniform can be found on our website with the link to </a:t>
            </a:r>
            <a:r>
              <a:rPr lang="en-GB" sz="2700" u="sng" spc="-155" dirty="0" err="1" smtClean="0">
                <a:solidFill>
                  <a:srgbClr val="002060"/>
                </a:solidFill>
                <a:latin typeface="+mn-lt"/>
              </a:rPr>
              <a:t>mapac</a:t>
            </a:r>
            <a:r>
              <a:rPr lang="en-GB" sz="2700" i="0" u="none" spc="-155" dirty="0" smtClean="0">
                <a:solidFill>
                  <a:srgbClr val="002060"/>
                </a:solidFill>
                <a:latin typeface="+mn-lt"/>
              </a:rPr>
              <a:t> the uniform supplier.</a:t>
            </a:r>
          </a:p>
          <a:p>
            <a:pPr marL="12700" marR="396875">
              <a:lnSpc>
                <a:spcPts val="2590"/>
              </a:lnSpc>
            </a:pPr>
            <a:endParaRPr lang="en-US" sz="2700" i="0" u="none" spc="-155" dirty="0">
              <a:solidFill>
                <a:srgbClr val="002060"/>
              </a:solidFill>
              <a:latin typeface="+mn-lt"/>
            </a:endParaRPr>
          </a:p>
          <a:p>
            <a:pPr marL="12700" marR="396875">
              <a:lnSpc>
                <a:spcPts val="2590"/>
              </a:lnSpc>
            </a:pPr>
            <a:r>
              <a:rPr lang="en-US" sz="2700" i="0" u="none" spc="-155" dirty="0" smtClean="0">
                <a:solidFill>
                  <a:srgbClr val="002060"/>
                </a:solidFill>
                <a:latin typeface="+mn-lt"/>
              </a:rPr>
              <a:t>PTA run pre-loved uniform </a:t>
            </a:r>
            <a:r>
              <a:rPr lang="en-US" sz="2700" i="0" u="none" spc="-155" dirty="0" smtClean="0">
                <a:solidFill>
                  <a:srgbClr val="002060"/>
                </a:solidFill>
                <a:latin typeface="+mn-lt"/>
              </a:rPr>
              <a:t>sales </a:t>
            </a:r>
            <a:r>
              <a:rPr lang="en-US" sz="2700" i="0" u="none" spc="-155" dirty="0" smtClean="0">
                <a:solidFill>
                  <a:srgbClr val="002060"/>
                </a:solidFill>
                <a:latin typeface="+mn-lt"/>
              </a:rPr>
              <a:t>throughout the year.</a:t>
            </a:r>
            <a:endParaRPr sz="2700" dirty="0">
              <a:solidFill>
                <a:srgbClr val="002060"/>
              </a:solidFill>
              <a:latin typeface="+mn-lt"/>
            </a:endParaRPr>
          </a:p>
          <a:p>
            <a:pPr>
              <a:lnSpc>
                <a:spcPct val="100000"/>
              </a:lnSpc>
              <a:spcBef>
                <a:spcPts val="5"/>
              </a:spcBef>
            </a:pPr>
            <a:endParaRPr sz="3400" dirty="0">
              <a:solidFill>
                <a:srgbClr val="002060"/>
              </a:solidFill>
              <a:latin typeface="+mn-lt"/>
              <a:cs typeface="Times New Roman"/>
            </a:endParaRPr>
          </a:p>
          <a:p>
            <a:pPr marL="12700" marR="5080">
              <a:lnSpc>
                <a:spcPct val="80000"/>
              </a:lnSpc>
            </a:pPr>
            <a:r>
              <a:rPr lang="en-US" sz="2700" i="0" u="none" spc="-155" dirty="0" smtClean="0">
                <a:solidFill>
                  <a:srgbClr val="002060"/>
                </a:solidFill>
                <a:latin typeface="+mn-lt"/>
              </a:rPr>
              <a:t>More information regarding our school uniform is available on our website. </a:t>
            </a:r>
            <a:endParaRPr lang="en-GB" sz="2700" i="0" u="none" spc="-50" dirty="0" smtClean="0">
              <a:solidFill>
                <a:srgbClr val="002060"/>
              </a:solidFill>
              <a:latin typeface="+mn-lt"/>
            </a:endParaRPr>
          </a:p>
          <a:p>
            <a:pPr marL="12700" marR="5080">
              <a:lnSpc>
                <a:spcPct val="80000"/>
              </a:lnSpc>
            </a:pPr>
            <a:endParaRPr lang="en-GB" sz="2700" i="0" u="none" spc="-50" dirty="0">
              <a:solidFill>
                <a:srgbClr val="002060"/>
              </a:solidFill>
              <a:latin typeface="+mn-lt"/>
            </a:endParaRPr>
          </a:p>
          <a:p>
            <a:pPr marL="12700" marR="5080">
              <a:lnSpc>
                <a:spcPct val="80000"/>
              </a:lnSpc>
            </a:pPr>
            <a:r>
              <a:rPr lang="en-GB" sz="2700" i="0" u="none" spc="-195" dirty="0">
                <a:solidFill>
                  <a:srgbClr val="002060"/>
                </a:solidFill>
                <a:latin typeface="+mn-lt"/>
              </a:rPr>
              <a:t>PE kit required for PE days.  Usually 1 day a week in Reception.  PE days will follow in the Autumn term.</a:t>
            </a:r>
            <a:endParaRPr sz="2700" i="0" u="none" spc="-195" dirty="0">
              <a:solidFill>
                <a:srgbClr val="002060"/>
              </a:solidFill>
              <a:latin typeface="+mn-lt"/>
            </a:endParaRPr>
          </a:p>
          <a:p>
            <a:pPr>
              <a:lnSpc>
                <a:spcPct val="100000"/>
              </a:lnSpc>
              <a:spcBef>
                <a:spcPts val="35"/>
              </a:spcBef>
            </a:pPr>
            <a:endParaRPr sz="3350" dirty="0">
              <a:solidFill>
                <a:schemeClr val="tx2">
                  <a:lumMod val="50000"/>
                </a:schemeClr>
              </a:solidFill>
              <a:latin typeface="Times New Roman"/>
              <a:cs typeface="Times New Roman"/>
            </a:endParaRPr>
          </a:p>
        </p:txBody>
      </p:sp>
      <p:sp>
        <p:nvSpPr>
          <p:cNvPr id="5" name="object 5"/>
          <p:cNvSpPr txBox="1"/>
          <p:nvPr/>
        </p:nvSpPr>
        <p:spPr>
          <a:xfrm>
            <a:off x="2023084" y="5684475"/>
            <a:ext cx="6858000" cy="504625"/>
          </a:xfrm>
          <a:prstGeom prst="rect">
            <a:avLst/>
          </a:prstGeom>
        </p:spPr>
        <p:txBody>
          <a:bodyPr vert="horz" wrap="square" lIns="0" tIns="12065" rIns="0" bIns="0" rtlCol="0">
            <a:spAutoFit/>
          </a:bodyPr>
          <a:lstStyle/>
          <a:p>
            <a:pPr marL="12700">
              <a:lnSpc>
                <a:spcPct val="100000"/>
              </a:lnSpc>
              <a:spcBef>
                <a:spcPts val="95"/>
              </a:spcBef>
            </a:pPr>
            <a:r>
              <a:rPr sz="3200" spc="-300" dirty="0" smtClean="0">
                <a:solidFill>
                  <a:srgbClr val="FF0000"/>
                </a:solidFill>
                <a:cs typeface="Arial"/>
              </a:rPr>
              <a:t>Please</a:t>
            </a:r>
            <a:r>
              <a:rPr lang="en-GB" sz="3200" spc="-300" dirty="0" smtClean="0">
                <a:solidFill>
                  <a:srgbClr val="FF0000"/>
                </a:solidFill>
                <a:cs typeface="Arial"/>
              </a:rPr>
              <a:t> can you label </a:t>
            </a:r>
            <a:r>
              <a:rPr lang="en-GB" sz="3200" u="sng" spc="-300" dirty="0" smtClean="0">
                <a:solidFill>
                  <a:srgbClr val="FF0000"/>
                </a:solidFill>
                <a:cs typeface="Arial"/>
              </a:rPr>
              <a:t>all </a:t>
            </a:r>
            <a:r>
              <a:rPr lang="en-GB" sz="3200" spc="-300" dirty="0" smtClean="0">
                <a:solidFill>
                  <a:srgbClr val="FF0000"/>
                </a:solidFill>
                <a:cs typeface="Arial"/>
              </a:rPr>
              <a:t>school uniform.</a:t>
            </a:r>
            <a:endParaRPr sz="3200" dirty="0">
              <a:solidFill>
                <a:srgbClr val="FF0000"/>
              </a:solidFill>
              <a:latin typeface="Arial"/>
              <a:cs typeface="Arial"/>
            </a:endParaRPr>
          </a:p>
        </p:txBody>
      </p:sp>
      <p:pic>
        <p:nvPicPr>
          <p:cNvPr id="3" name="Picture 2"/>
          <p:cNvPicPr>
            <a:picLocks noChangeAspect="1"/>
          </p:cNvPicPr>
          <p:nvPr/>
        </p:nvPicPr>
        <p:blipFill>
          <a:blip r:embed="rId3"/>
          <a:stretch>
            <a:fillRect/>
          </a:stretch>
        </p:blipFill>
        <p:spPr>
          <a:xfrm>
            <a:off x="6987253" y="2916228"/>
            <a:ext cx="1893831" cy="2219592"/>
          </a:xfrm>
          <a:prstGeom prst="rect">
            <a:avLst/>
          </a:prstGeom>
        </p:spPr>
      </p:pic>
      <p:pic>
        <p:nvPicPr>
          <p:cNvPr id="6" name="Picture 5"/>
          <p:cNvPicPr>
            <a:picLocks noChangeAspect="1"/>
          </p:cNvPicPr>
          <p:nvPr/>
        </p:nvPicPr>
        <p:blipFill>
          <a:blip r:embed="rId4"/>
          <a:stretch>
            <a:fillRect/>
          </a:stretch>
        </p:blipFill>
        <p:spPr>
          <a:xfrm>
            <a:off x="7217558" y="195856"/>
            <a:ext cx="1663526" cy="2414797"/>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69303" y="504967"/>
            <a:ext cx="8229600" cy="443198"/>
          </a:xfrm>
        </p:spPr>
        <p:txBody>
          <a:bodyPr/>
          <a:lstStyle/>
          <a:p>
            <a:pPr algn="ctr">
              <a:lnSpc>
                <a:spcPct val="90000"/>
              </a:lnSpc>
              <a:defRPr/>
            </a:pPr>
            <a:r>
              <a:rPr lang="en-GB" altLang="en-US" sz="3200" b="1" u="sng" spc="-155" dirty="0">
                <a:solidFill>
                  <a:schemeClr val="bg1"/>
                </a:solidFill>
                <a:latin typeface="+mj-lt"/>
                <a:ea typeface="+mn-ea"/>
              </a:rPr>
              <a:t>The Foundation Stage Curriculum</a:t>
            </a:r>
            <a:endParaRPr lang="en-US" altLang="en-US" sz="3200" b="1" u="sng" spc="-155" dirty="0">
              <a:solidFill>
                <a:schemeClr val="bg1"/>
              </a:solidFill>
              <a:latin typeface="+mj-lt"/>
              <a:ea typeface="+mn-ea"/>
            </a:endParaRPr>
          </a:p>
        </p:txBody>
      </p:sp>
      <p:sp>
        <p:nvSpPr>
          <p:cNvPr id="13315" name="Rectangle 3"/>
          <p:cNvSpPr>
            <a:spLocks noGrp="1" noChangeArrowheads="1"/>
          </p:cNvSpPr>
          <p:nvPr>
            <p:ph idx="1"/>
          </p:nvPr>
        </p:nvSpPr>
        <p:spPr>
          <a:xfrm>
            <a:off x="432555" y="5029200"/>
            <a:ext cx="8711445" cy="1717393"/>
          </a:xfrm>
        </p:spPr>
        <p:txBody>
          <a:bodyPr/>
          <a:lstStyle/>
          <a:p>
            <a:pPr marL="1828800" lvl="4" indent="0" eaLnBrk="1" hangingPunct="1">
              <a:lnSpc>
                <a:spcPct val="90000"/>
              </a:lnSpc>
              <a:buFontTx/>
              <a:buNone/>
              <a:defRPr/>
            </a:pPr>
            <a:r>
              <a:rPr lang="en-GB" altLang="en-US" sz="1400" dirty="0" smtClean="0">
                <a:solidFill>
                  <a:srgbClr val="002060"/>
                </a:solidFill>
              </a:rPr>
              <a:t>	</a:t>
            </a:r>
            <a:endParaRPr lang="en-GB" altLang="en-US" sz="2000" dirty="0" smtClean="0">
              <a:solidFill>
                <a:srgbClr val="002060"/>
              </a:solidFill>
            </a:endParaRPr>
          </a:p>
          <a:p>
            <a:pPr indent="0" eaLnBrk="1" hangingPunct="1">
              <a:lnSpc>
                <a:spcPct val="90000"/>
              </a:lnSpc>
              <a:buFontTx/>
              <a:buNone/>
              <a:defRPr/>
            </a:pPr>
            <a:r>
              <a:rPr lang="en-GB" altLang="en-US" sz="2200" i="0" u="none" spc="-155" dirty="0">
                <a:solidFill>
                  <a:srgbClr val="002060"/>
                </a:solidFill>
                <a:latin typeface="+mn-lt"/>
              </a:rPr>
              <a:t>The children are not confined to subject areas.  Children are working towards achieving the Early Learning Goals </a:t>
            </a:r>
            <a:r>
              <a:rPr lang="en-GB" altLang="en-US" sz="2200" i="0" u="none" spc="-155" dirty="0" smtClean="0">
                <a:solidFill>
                  <a:srgbClr val="002060"/>
                </a:solidFill>
                <a:latin typeface="+mn-lt"/>
              </a:rPr>
              <a:t>(ELGs) by </a:t>
            </a:r>
            <a:r>
              <a:rPr lang="en-GB" altLang="en-US" sz="2200" i="0" u="none" spc="-155" dirty="0">
                <a:solidFill>
                  <a:srgbClr val="002060"/>
                </a:solidFill>
                <a:latin typeface="+mn-lt"/>
              </a:rPr>
              <a:t>the end of the year</a:t>
            </a:r>
            <a:r>
              <a:rPr lang="en-GB" altLang="en-US" sz="2200" i="0" u="none" spc="-155" dirty="0" smtClean="0">
                <a:solidFill>
                  <a:srgbClr val="002060"/>
                </a:solidFill>
                <a:latin typeface="+mn-lt"/>
              </a:rPr>
              <a:t>.</a:t>
            </a:r>
          </a:p>
          <a:p>
            <a:pPr indent="0" eaLnBrk="1" hangingPunct="1">
              <a:lnSpc>
                <a:spcPct val="90000"/>
              </a:lnSpc>
              <a:buFontTx/>
              <a:buNone/>
              <a:defRPr/>
            </a:pPr>
            <a:endParaRPr lang="en-GB" altLang="en-US" sz="2200" i="0" u="none" spc="-155" dirty="0">
              <a:solidFill>
                <a:srgbClr val="002060"/>
              </a:solidFill>
              <a:latin typeface="+mn-lt"/>
            </a:endParaRPr>
          </a:p>
          <a:p>
            <a:pPr marL="0" lvl="4" eaLnBrk="1" hangingPunct="1">
              <a:lnSpc>
                <a:spcPct val="90000"/>
              </a:lnSpc>
              <a:defRPr/>
            </a:pPr>
            <a:r>
              <a:rPr lang="en-GB" altLang="en-US" sz="2200" spc="-155" dirty="0" smtClean="0">
                <a:solidFill>
                  <a:srgbClr val="002060"/>
                </a:solidFill>
                <a:cs typeface="Arial"/>
              </a:rPr>
              <a:t>Planned learning experiences are </a:t>
            </a:r>
            <a:r>
              <a:rPr lang="en-GB" altLang="en-US" sz="2200" spc="-155" dirty="0">
                <a:solidFill>
                  <a:srgbClr val="002060"/>
                </a:solidFill>
                <a:cs typeface="Arial"/>
              </a:rPr>
              <a:t>based on the children’s interests.</a:t>
            </a:r>
          </a:p>
          <a:p>
            <a:pPr marL="0" lvl="4" eaLnBrk="1" hangingPunct="1">
              <a:lnSpc>
                <a:spcPct val="90000"/>
              </a:lnSpc>
              <a:defRPr/>
            </a:pPr>
            <a:r>
              <a:rPr lang="en-GB" altLang="en-US" sz="2200" spc="-155" dirty="0">
                <a:solidFill>
                  <a:srgbClr val="002060"/>
                </a:solidFill>
                <a:cs typeface="Arial"/>
              </a:rPr>
              <a:t>S</a:t>
            </a:r>
            <a:r>
              <a:rPr lang="en-GB" altLang="en-US" sz="2200" spc="-155" dirty="0" smtClean="0">
                <a:solidFill>
                  <a:srgbClr val="002060"/>
                </a:solidFill>
                <a:cs typeface="Arial"/>
              </a:rPr>
              <a:t>kills are developed through a </a:t>
            </a:r>
            <a:r>
              <a:rPr lang="en-GB" altLang="en-US" sz="2200" spc="-155" dirty="0">
                <a:solidFill>
                  <a:srgbClr val="002060"/>
                </a:solidFill>
                <a:cs typeface="Arial"/>
              </a:rPr>
              <a:t>play based curriculum. </a:t>
            </a:r>
          </a:p>
        </p:txBody>
      </p:sp>
      <p:pic>
        <p:nvPicPr>
          <p:cNvPr id="6" name="Picture 9" descr="X:\Reception\2017-18\Hedgehogs TA Ipad\IMG_259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52406" y="5042"/>
            <a:ext cx="1991594" cy="148754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X:\Reception\2017-18\Hedgehogs TA Ipad\IMG_2263.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862" t="24115" r="14073" b="-3472"/>
          <a:stretch/>
        </p:blipFill>
        <p:spPr bwMode="auto">
          <a:xfrm>
            <a:off x="0" y="0"/>
            <a:ext cx="1965852" cy="154121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Table 7"/>
          <p:cNvGraphicFramePr>
            <a:graphicFrameLocks noGrp="1"/>
          </p:cNvGraphicFramePr>
          <p:nvPr>
            <p:extLst>
              <p:ext uri="{D42A27DB-BD31-4B8C-83A1-F6EECF244321}">
                <p14:modId xmlns:p14="http://schemas.microsoft.com/office/powerpoint/2010/main" val="3867910449"/>
              </p:ext>
            </p:extLst>
          </p:nvPr>
        </p:nvGraphicFramePr>
        <p:xfrm>
          <a:off x="-2008909" y="2479964"/>
          <a:ext cx="208280" cy="393469"/>
        </p:xfrm>
        <a:graphic>
          <a:graphicData uri="http://schemas.openxmlformats.org/drawingml/2006/table">
            <a:tbl>
              <a:tblPr/>
              <a:tblGrid>
                <a:gridCol w="208280">
                  <a:extLst>
                    <a:ext uri="{9D8B030D-6E8A-4147-A177-3AD203B41FA5}">
                      <a16:colId xmlns:a16="http://schemas.microsoft.com/office/drawing/2014/main" val="3222655827"/>
                    </a:ext>
                  </a:extLst>
                </a:gridCol>
              </a:tblGrid>
              <a:tr h="393469">
                <a:tc>
                  <a:txBody>
                    <a:bodyPr/>
                    <a:lstStyle/>
                    <a:p>
                      <a:endParaRPr lang="en-GB"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81918164"/>
                  </a:ext>
                </a:extLst>
              </a:tr>
            </a:tbl>
          </a:graphicData>
        </a:graphic>
      </p:graphicFrame>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5117" y="1536026"/>
            <a:ext cx="7378752" cy="3546979"/>
          </a:xfrm>
          <a:prstGeom prst="rect">
            <a:avLst/>
          </a:prstGeom>
        </p:spPr>
      </p:pic>
    </p:spTree>
    <p:extLst>
      <p:ext uri="{BB962C8B-B14F-4D97-AF65-F5344CB8AC3E}">
        <p14:creationId xmlns:p14="http://schemas.microsoft.com/office/powerpoint/2010/main" val="42250221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78522" y="4122161"/>
            <a:ext cx="8192160" cy="2905924"/>
          </a:xfrm>
          <a:prstGeom prst="rect">
            <a:avLst/>
          </a:prstGeom>
        </p:spPr>
        <p:txBody>
          <a:bodyPr vert="horz" wrap="square" lIns="0" tIns="12700" rIns="0" bIns="0" rtlCol="0">
            <a:spAutoFit/>
          </a:bodyPr>
          <a:lstStyle/>
          <a:p>
            <a:pPr marL="342900" indent="-342900">
              <a:buFont typeface="Arial" panose="020B0604020202020204" pitchFamily="34" charset="0"/>
              <a:buChar char="•"/>
            </a:pPr>
            <a:r>
              <a:rPr lang="en-GB" sz="2000" dirty="0" smtClean="0">
                <a:solidFill>
                  <a:srgbClr val="002060"/>
                </a:solidFill>
                <a:latin typeface="Calibri" charset="0"/>
              </a:rPr>
              <a:t>Allows you to stay up to date with your child’s learning and development</a:t>
            </a:r>
          </a:p>
          <a:p>
            <a:pPr marL="342900" indent="-342900">
              <a:buFont typeface="Arial" panose="020B0604020202020204" pitchFamily="34" charset="0"/>
              <a:buChar char="•"/>
            </a:pPr>
            <a:endParaRPr lang="en-GB" sz="1400" dirty="0">
              <a:solidFill>
                <a:srgbClr val="002060"/>
              </a:solidFill>
              <a:latin typeface="Calibri" charset="0"/>
            </a:endParaRPr>
          </a:p>
          <a:p>
            <a:pPr marL="342900" indent="-342900">
              <a:buFont typeface="Arial" panose="020B0604020202020204" pitchFamily="34" charset="0"/>
              <a:buChar char="•"/>
            </a:pPr>
            <a:r>
              <a:rPr lang="en-GB" sz="2000" dirty="0" smtClean="0">
                <a:solidFill>
                  <a:srgbClr val="002060"/>
                </a:solidFill>
                <a:latin typeface="Calibri" charset="0"/>
              </a:rPr>
              <a:t>Children can share their learning with you at home</a:t>
            </a:r>
          </a:p>
          <a:p>
            <a:pPr marL="342900" indent="-342900">
              <a:buFont typeface="Arial" panose="020B0604020202020204" pitchFamily="34" charset="0"/>
              <a:buChar char="•"/>
            </a:pPr>
            <a:endParaRPr lang="en-GB" sz="1200" dirty="0">
              <a:solidFill>
                <a:srgbClr val="002060"/>
              </a:solidFill>
              <a:latin typeface="Calibri" charset="0"/>
            </a:endParaRPr>
          </a:p>
          <a:p>
            <a:pPr marL="342900" indent="-342900">
              <a:buFont typeface="Arial" panose="020B0604020202020204" pitchFamily="34" charset="0"/>
              <a:buChar char="•"/>
            </a:pPr>
            <a:r>
              <a:rPr lang="en-GB" sz="2000" dirty="0" smtClean="0">
                <a:solidFill>
                  <a:srgbClr val="002060"/>
                </a:solidFill>
                <a:latin typeface="Calibri" charset="0"/>
              </a:rPr>
              <a:t>Parents/carers can add significant home learning to share in school</a:t>
            </a:r>
          </a:p>
          <a:p>
            <a:pPr marL="342900" indent="-342900">
              <a:buFont typeface="Arial" panose="020B0604020202020204" pitchFamily="34" charset="0"/>
              <a:buChar char="•"/>
            </a:pPr>
            <a:endParaRPr lang="en-GB" sz="1200" dirty="0">
              <a:solidFill>
                <a:srgbClr val="002060"/>
              </a:solidFill>
              <a:latin typeface="Calibri" charset="0"/>
            </a:endParaRPr>
          </a:p>
          <a:p>
            <a:pPr marL="342900" indent="-342900">
              <a:buFont typeface="Arial" panose="020B0604020202020204" pitchFamily="34" charset="0"/>
              <a:buChar char="•"/>
            </a:pPr>
            <a:r>
              <a:rPr lang="en-GB" sz="2000" dirty="0" smtClean="0">
                <a:solidFill>
                  <a:srgbClr val="002060"/>
                </a:solidFill>
                <a:latin typeface="Calibri" charset="0"/>
              </a:rPr>
              <a:t>Please complete the permission form in order for us to link to your child’s account</a:t>
            </a:r>
          </a:p>
          <a:p>
            <a:pPr marL="342900" indent="-342900">
              <a:buFont typeface="Arial" panose="020B0604020202020204" pitchFamily="34" charset="0"/>
              <a:buChar char="•"/>
            </a:pPr>
            <a:endParaRPr lang="en-GB" sz="2000" dirty="0" smtClean="0">
              <a:solidFill>
                <a:srgbClr val="002060"/>
              </a:solidFill>
            </a:endParaRPr>
          </a:p>
          <a:p>
            <a:endParaRPr lang="en-GB" sz="2400" dirty="0">
              <a:solidFill>
                <a:srgbClr val="FFC000"/>
              </a:solidFill>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0" y="685800"/>
            <a:ext cx="2667000" cy="2667000"/>
          </a:xfrm>
          <a:prstGeom prst="rect">
            <a:avLst/>
          </a:prstGeom>
        </p:spPr>
      </p:pic>
      <p:sp>
        <p:nvSpPr>
          <p:cNvPr id="7" name="AutoShape 2" descr="\\bw-server\StaffUsers$\kturner\My Documents\Downloads\8e653f_ada35224329c4c9ab32be37696569b15_mv2 (2).web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8" name="Picture 7"/>
          <p:cNvPicPr>
            <a:picLocks noChangeAspect="1"/>
          </p:cNvPicPr>
          <p:nvPr/>
        </p:nvPicPr>
        <p:blipFill>
          <a:blip r:embed="rId4"/>
          <a:stretch>
            <a:fillRect/>
          </a:stretch>
        </p:blipFill>
        <p:spPr>
          <a:xfrm>
            <a:off x="838200" y="174193"/>
            <a:ext cx="2965299" cy="3459515"/>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4884841"/>
            <a:ext cx="1511054" cy="1716192"/>
          </a:xfrm>
          <a:prstGeom prst="rect">
            <a:avLst/>
          </a:prstGeom>
        </p:spPr>
      </p:pic>
      <p:sp>
        <p:nvSpPr>
          <p:cNvPr id="2" name="object 2"/>
          <p:cNvSpPr txBox="1">
            <a:spLocks noGrp="1"/>
          </p:cNvSpPr>
          <p:nvPr>
            <p:ph type="title"/>
          </p:nvPr>
        </p:nvSpPr>
        <p:spPr>
          <a:xfrm>
            <a:off x="2597083" y="304800"/>
            <a:ext cx="3900747" cy="697230"/>
          </a:xfrm>
          <a:prstGeom prst="rect">
            <a:avLst/>
          </a:prstGeom>
        </p:spPr>
        <p:txBody>
          <a:bodyPr vert="horz" wrap="square" lIns="0" tIns="13335" rIns="0" bIns="0" rtlCol="0">
            <a:spAutoFit/>
          </a:bodyPr>
          <a:lstStyle/>
          <a:p>
            <a:pPr marL="12700">
              <a:lnSpc>
                <a:spcPct val="100000"/>
              </a:lnSpc>
              <a:spcBef>
                <a:spcPts val="105"/>
              </a:spcBef>
            </a:pPr>
            <a:r>
              <a:rPr u="sng" spc="-295" dirty="0">
                <a:solidFill>
                  <a:schemeClr val="bg1"/>
                </a:solidFill>
                <a:latin typeface="+mn-lt"/>
              </a:rPr>
              <a:t>Reading </a:t>
            </a:r>
            <a:r>
              <a:rPr u="sng" spc="-65" dirty="0">
                <a:solidFill>
                  <a:schemeClr val="bg1"/>
                </a:solidFill>
                <a:latin typeface="+mn-lt"/>
              </a:rPr>
              <a:t>at</a:t>
            </a:r>
            <a:r>
              <a:rPr u="sng" spc="-240" dirty="0">
                <a:solidFill>
                  <a:schemeClr val="bg1"/>
                </a:solidFill>
                <a:latin typeface="+mn-lt"/>
              </a:rPr>
              <a:t> </a:t>
            </a:r>
            <a:r>
              <a:rPr u="sng" spc="-245" dirty="0">
                <a:solidFill>
                  <a:schemeClr val="bg1"/>
                </a:solidFill>
                <a:latin typeface="+mn-lt"/>
              </a:rPr>
              <a:t>Home</a:t>
            </a:r>
          </a:p>
        </p:txBody>
      </p:sp>
      <p:sp>
        <p:nvSpPr>
          <p:cNvPr id="3" name="object 3"/>
          <p:cNvSpPr txBox="1"/>
          <p:nvPr/>
        </p:nvSpPr>
        <p:spPr>
          <a:xfrm>
            <a:off x="302993" y="1032320"/>
            <a:ext cx="8499764" cy="3275256"/>
          </a:xfrm>
          <a:prstGeom prst="rect">
            <a:avLst/>
          </a:prstGeom>
        </p:spPr>
        <p:txBody>
          <a:bodyPr vert="horz" wrap="square" lIns="0" tIns="12700" rIns="0" bIns="0" rtlCol="0">
            <a:spAutoFit/>
          </a:bodyPr>
          <a:lstStyle>
            <a:defPPr>
              <a:defRPr lang="en-US"/>
            </a:defPPr>
            <a:lvl1pPr marL="355600" marR="137795" indent="-342900">
              <a:lnSpc>
                <a:spcPct val="80000"/>
              </a:lnSpc>
              <a:spcBef>
                <a:spcPts val="430"/>
              </a:spcBef>
              <a:buChar char="•"/>
              <a:tabLst>
                <a:tab pos="354965" algn="l"/>
                <a:tab pos="355600" algn="l"/>
              </a:tabLst>
              <a:defRPr sz="2000" spc="-70">
                <a:solidFill>
                  <a:srgbClr val="002060"/>
                </a:solidFill>
                <a:cs typeface="Arial"/>
              </a:defRPr>
            </a:lvl1pPr>
          </a:lstStyle>
          <a:p>
            <a:r>
              <a:rPr lang="en-GB" smtClean="0"/>
              <a:t>W</a:t>
            </a:r>
            <a:r>
              <a:rPr smtClean="0"/>
              <a:t>e will  begin them on the coloured book banded levelled books. These books are  for them to read to you.</a:t>
            </a:r>
            <a:r>
              <a:rPr lang="en-GB" smtClean="0"/>
              <a:t>  They will come home on a Friday and are returned to school the following Thursday.</a:t>
            </a:r>
            <a:endParaRPr smtClean="0"/>
          </a:p>
          <a:p>
            <a:r>
              <a:rPr smtClean="0"/>
              <a:t>Books will come home in book bags</a:t>
            </a:r>
            <a:endParaRPr lang="en-GB" smtClean="0"/>
          </a:p>
          <a:p>
            <a:r>
              <a:rPr lang="en-GB" smtClean="0"/>
              <a:t>Please record their reading in their reading diary when you have read with  your child. They will receive a class dojo after each full week of reading.</a:t>
            </a:r>
          </a:p>
          <a:p>
            <a:r>
              <a:rPr smtClean="0"/>
              <a:t>Your child will have a </a:t>
            </a:r>
            <a:r>
              <a:rPr lang="en-US" smtClean="0"/>
              <a:t>phonics </a:t>
            </a:r>
            <a:r>
              <a:rPr lang="en-GB" smtClean="0"/>
              <a:t>folder</a:t>
            </a:r>
            <a:r>
              <a:rPr smtClean="0"/>
              <a:t> which will have new sounds</a:t>
            </a:r>
            <a:r>
              <a:rPr lang="en-US" smtClean="0"/>
              <a:t> and harder to read and spell words</a:t>
            </a:r>
            <a:r>
              <a:rPr smtClean="0"/>
              <a:t> in each week.  Please help them to practise these at home.</a:t>
            </a:r>
          </a:p>
          <a:p>
            <a:r>
              <a:rPr smtClean="0"/>
              <a:t>Remember the key to reading success is lots of practise (everyday) and </a:t>
            </a:r>
            <a:r>
              <a:rPr lang="en-GB" smtClean="0"/>
              <a:t> </a:t>
            </a:r>
            <a:r>
              <a:rPr smtClean="0"/>
              <a:t>lots of</a:t>
            </a:r>
            <a:r>
              <a:rPr lang="en-GB" smtClean="0"/>
              <a:t> </a:t>
            </a:r>
            <a:r>
              <a:rPr smtClean="0"/>
              <a:t>praise!</a:t>
            </a:r>
            <a:endParaRPr lang="en-GB" smtClean="0"/>
          </a:p>
          <a:p>
            <a:endParaRPr lang="en-GB" dirty="0"/>
          </a:p>
          <a:p>
            <a:endParaRPr dirty="0"/>
          </a:p>
        </p:txBody>
      </p:sp>
      <p:sp>
        <p:nvSpPr>
          <p:cNvPr id="5" name="AutoShape 2" descr="See the source image"/>
          <p:cNvSpPr>
            <a:spLocks noChangeAspect="1" noChangeArrowheads="1"/>
          </p:cNvSpPr>
          <p:nvPr/>
        </p:nvSpPr>
        <p:spPr bwMode="auto">
          <a:xfrm>
            <a:off x="34636" y="1524000"/>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l="23333" t="10000" r="23334" b="12222"/>
          <a:stretch/>
        </p:blipFill>
        <p:spPr>
          <a:xfrm>
            <a:off x="263716" y="4005251"/>
            <a:ext cx="1463040" cy="2133600"/>
          </a:xfrm>
          <a:prstGeom prst="rect">
            <a:avLst/>
          </a:prstGeom>
        </p:spPr>
      </p:pic>
      <p:pic>
        <p:nvPicPr>
          <p:cNvPr id="4" name="Picture 3"/>
          <p:cNvPicPr>
            <a:picLocks noChangeAspect="1"/>
          </p:cNvPicPr>
          <p:nvPr/>
        </p:nvPicPr>
        <p:blipFill>
          <a:blip r:embed="rId5"/>
          <a:stretch>
            <a:fillRect/>
          </a:stretch>
        </p:blipFill>
        <p:spPr>
          <a:xfrm>
            <a:off x="5463828" y="4395927"/>
            <a:ext cx="3500232" cy="1209812"/>
          </a:xfrm>
          <a:prstGeom prst="rect">
            <a:avLst/>
          </a:prstGeom>
        </p:spPr>
      </p:pic>
      <p:pic>
        <p:nvPicPr>
          <p:cNvPr id="9" name="Picture 8"/>
          <p:cNvPicPr>
            <a:picLocks noChangeAspect="1"/>
          </p:cNvPicPr>
          <p:nvPr/>
        </p:nvPicPr>
        <p:blipFill>
          <a:blip r:embed="rId6"/>
          <a:stretch>
            <a:fillRect/>
          </a:stretch>
        </p:blipFill>
        <p:spPr>
          <a:xfrm>
            <a:off x="3303411" y="3913416"/>
            <a:ext cx="1888115" cy="2410033"/>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p:cNvSpPr/>
          <p:nvPr/>
        </p:nvSpPr>
        <p:spPr>
          <a:xfrm>
            <a:off x="381000" y="1219200"/>
            <a:ext cx="8534400" cy="4955203"/>
          </a:xfrm>
          <a:prstGeom prst="rect">
            <a:avLst/>
          </a:prstGeom>
        </p:spPr>
        <p:txBody>
          <a:bodyPr wrap="square">
            <a:spAutoFit/>
          </a:bodyPr>
          <a:lstStyle/>
          <a:p>
            <a:r>
              <a:rPr lang="en-GB" sz="2800" u="sng" dirty="0" smtClean="0">
                <a:solidFill>
                  <a:srgbClr val="002060"/>
                </a:solidFill>
              </a:rPr>
              <a:t>All About Me Books</a:t>
            </a:r>
          </a:p>
          <a:p>
            <a:pPr marL="342900" indent="-342900">
              <a:buFontTx/>
              <a:buChar char="-"/>
            </a:pPr>
            <a:r>
              <a:rPr lang="en-GB" sz="2400" dirty="0" smtClean="0">
                <a:solidFill>
                  <a:srgbClr val="002060"/>
                </a:solidFill>
              </a:rPr>
              <a:t>Photos of family and friends</a:t>
            </a:r>
          </a:p>
          <a:p>
            <a:pPr marL="342900" indent="-342900">
              <a:buFontTx/>
              <a:buChar char="-"/>
            </a:pPr>
            <a:r>
              <a:rPr lang="en-GB" sz="2400" dirty="0" smtClean="0">
                <a:solidFill>
                  <a:srgbClr val="002060"/>
                </a:solidFill>
              </a:rPr>
              <a:t>Drawings</a:t>
            </a:r>
          </a:p>
          <a:p>
            <a:pPr marL="342900" indent="-342900">
              <a:buFontTx/>
              <a:buChar char="-"/>
            </a:pPr>
            <a:r>
              <a:rPr lang="en-GB" sz="2400" dirty="0" smtClean="0">
                <a:solidFill>
                  <a:srgbClr val="002060"/>
                </a:solidFill>
              </a:rPr>
              <a:t>Pets</a:t>
            </a:r>
          </a:p>
          <a:p>
            <a:pPr marL="342900" indent="-342900">
              <a:buFontTx/>
              <a:buChar char="-"/>
            </a:pPr>
            <a:r>
              <a:rPr lang="en-GB" sz="2400" dirty="0" smtClean="0">
                <a:solidFill>
                  <a:srgbClr val="002060"/>
                </a:solidFill>
              </a:rPr>
              <a:t>Special things</a:t>
            </a:r>
          </a:p>
          <a:p>
            <a:pPr marL="342900" indent="-342900">
              <a:buFontTx/>
              <a:buChar char="-"/>
            </a:pPr>
            <a:r>
              <a:rPr lang="en-GB" sz="2400" dirty="0" smtClean="0">
                <a:solidFill>
                  <a:srgbClr val="002060"/>
                </a:solidFill>
              </a:rPr>
              <a:t>Likes and dislikes</a:t>
            </a:r>
          </a:p>
          <a:p>
            <a:pPr marL="342900" indent="-342900">
              <a:buFontTx/>
              <a:buChar char="-"/>
            </a:pPr>
            <a:r>
              <a:rPr lang="en-GB" sz="2400" dirty="0" smtClean="0">
                <a:solidFill>
                  <a:srgbClr val="002060"/>
                </a:solidFill>
              </a:rPr>
              <a:t>Leaflets from days out and trips</a:t>
            </a:r>
          </a:p>
          <a:p>
            <a:pPr marL="342900" indent="-342900">
              <a:buFontTx/>
              <a:buChar char="-"/>
            </a:pPr>
            <a:r>
              <a:rPr lang="en-GB" sz="2400" dirty="0" smtClean="0">
                <a:solidFill>
                  <a:srgbClr val="002060"/>
                </a:solidFill>
              </a:rPr>
              <a:t>Certificates/badges</a:t>
            </a:r>
          </a:p>
          <a:p>
            <a:pPr marL="342900" indent="-342900">
              <a:buFontTx/>
              <a:buChar char="-"/>
            </a:pPr>
            <a:r>
              <a:rPr lang="en-GB" sz="2400" dirty="0" smtClean="0">
                <a:solidFill>
                  <a:srgbClr val="002060"/>
                </a:solidFill>
              </a:rPr>
              <a:t>Clubs</a:t>
            </a:r>
          </a:p>
          <a:p>
            <a:r>
              <a:rPr lang="en-GB" sz="2400" dirty="0" smtClean="0">
                <a:solidFill>
                  <a:srgbClr val="002060"/>
                </a:solidFill>
              </a:rPr>
              <a:t>This can be completed and added to throughout the Summer break and your child/</a:t>
            </a:r>
            <a:r>
              <a:rPr lang="en-GB" sz="2400" dirty="0" err="1" smtClean="0">
                <a:solidFill>
                  <a:srgbClr val="002060"/>
                </a:solidFill>
              </a:rPr>
              <a:t>ren</a:t>
            </a:r>
            <a:r>
              <a:rPr lang="en-GB" sz="2400" dirty="0" smtClean="0">
                <a:solidFill>
                  <a:srgbClr val="002060"/>
                </a:solidFill>
              </a:rPr>
              <a:t> can bring it into school with them when they start in September. </a:t>
            </a:r>
          </a:p>
          <a:p>
            <a:endParaRPr lang="en-GB" sz="2400" dirty="0"/>
          </a:p>
        </p:txBody>
      </p:sp>
      <p:pic>
        <p:nvPicPr>
          <p:cNvPr id="3" name="Picture 2"/>
          <p:cNvPicPr>
            <a:picLocks noChangeAspect="1"/>
          </p:cNvPicPr>
          <p:nvPr/>
        </p:nvPicPr>
        <p:blipFill>
          <a:blip r:embed="rId3"/>
          <a:stretch>
            <a:fillRect/>
          </a:stretch>
        </p:blipFill>
        <p:spPr>
          <a:xfrm>
            <a:off x="5867400" y="846153"/>
            <a:ext cx="2656702" cy="3581400"/>
          </a:xfrm>
          <a:prstGeom prst="rect">
            <a:avLst/>
          </a:prstGeom>
        </p:spPr>
      </p:pic>
    </p:spTree>
    <p:extLst>
      <p:ext uri="{BB962C8B-B14F-4D97-AF65-F5344CB8AC3E}">
        <p14:creationId xmlns:p14="http://schemas.microsoft.com/office/powerpoint/2010/main" val="4410752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352800" y="533400"/>
            <a:ext cx="2443457" cy="690574"/>
          </a:xfrm>
          <a:prstGeom prst="rect">
            <a:avLst/>
          </a:prstGeom>
        </p:spPr>
        <p:txBody>
          <a:bodyPr vert="horz" wrap="square" lIns="0" tIns="13335" rIns="0" bIns="0" rtlCol="0">
            <a:spAutoFit/>
          </a:bodyPr>
          <a:lstStyle/>
          <a:p>
            <a:pPr marL="12700">
              <a:lnSpc>
                <a:spcPct val="100000"/>
              </a:lnSpc>
              <a:spcBef>
                <a:spcPts val="105"/>
              </a:spcBef>
            </a:pPr>
            <a:r>
              <a:rPr lang="en-GB" u="sng" spc="-385" dirty="0" smtClean="0">
                <a:solidFill>
                  <a:schemeClr val="bg1"/>
                </a:solidFill>
                <a:latin typeface="+mj-lt"/>
              </a:rPr>
              <a:t>Daily Snack</a:t>
            </a:r>
            <a:endParaRPr u="sng" spc="-30" dirty="0">
              <a:solidFill>
                <a:schemeClr val="bg1"/>
              </a:solidFill>
              <a:latin typeface="+mj-lt"/>
            </a:endParaRPr>
          </a:p>
        </p:txBody>
      </p:sp>
      <p:sp>
        <p:nvSpPr>
          <p:cNvPr id="3" name="object 3"/>
          <p:cNvSpPr txBox="1"/>
          <p:nvPr/>
        </p:nvSpPr>
        <p:spPr>
          <a:xfrm>
            <a:off x="536535" y="1907453"/>
            <a:ext cx="8276133" cy="2366674"/>
          </a:xfrm>
          <a:prstGeom prst="rect">
            <a:avLst/>
          </a:prstGeom>
        </p:spPr>
        <p:txBody>
          <a:bodyPr vert="horz" wrap="square" lIns="0" tIns="12065" rIns="0" bIns="0" rtlCol="0">
            <a:spAutoFit/>
          </a:bodyPr>
          <a:lstStyle/>
          <a:p>
            <a:r>
              <a:rPr lang="en-GB" altLang="en-US" sz="2800" dirty="0">
                <a:solidFill>
                  <a:srgbClr val="002060"/>
                </a:solidFill>
              </a:rPr>
              <a:t>Milk – free until your child’s 5</a:t>
            </a:r>
            <a:r>
              <a:rPr lang="en-GB" altLang="en-US" sz="2800" baseline="30000" dirty="0">
                <a:solidFill>
                  <a:srgbClr val="002060"/>
                </a:solidFill>
              </a:rPr>
              <a:t>th</a:t>
            </a:r>
            <a:r>
              <a:rPr lang="en-GB" altLang="en-US" sz="2800" dirty="0">
                <a:solidFill>
                  <a:srgbClr val="002060"/>
                </a:solidFill>
              </a:rPr>
              <a:t> birthday.  Then available at a small cost.  Please complete the </a:t>
            </a:r>
            <a:r>
              <a:rPr lang="en-GB" altLang="en-US" sz="2800" dirty="0" smtClean="0">
                <a:solidFill>
                  <a:srgbClr val="002060"/>
                </a:solidFill>
              </a:rPr>
              <a:t>online form at </a:t>
            </a:r>
            <a:r>
              <a:rPr lang="en-GB" altLang="en-US" sz="2800" dirty="0" smtClean="0">
                <a:solidFill>
                  <a:srgbClr val="002060"/>
                </a:solidFill>
                <a:hlinkClick r:id="rId3"/>
              </a:rPr>
              <a:t>www.coolmilk.com</a:t>
            </a:r>
            <a:endParaRPr lang="en-GB" altLang="en-US" sz="2800" dirty="0" smtClean="0">
              <a:solidFill>
                <a:srgbClr val="002060"/>
              </a:solidFill>
            </a:endParaRPr>
          </a:p>
          <a:p>
            <a:endParaRPr lang="en-GB" altLang="en-US" sz="300" dirty="0" smtClean="0">
              <a:solidFill>
                <a:srgbClr val="002060"/>
              </a:solidFill>
            </a:endParaRPr>
          </a:p>
          <a:p>
            <a:endParaRPr lang="en-GB" altLang="en-US" sz="1400" dirty="0">
              <a:solidFill>
                <a:srgbClr val="002060"/>
              </a:solidFill>
            </a:endParaRPr>
          </a:p>
          <a:p>
            <a:r>
              <a:rPr lang="en-GB" altLang="en-US" sz="2800" dirty="0">
                <a:solidFill>
                  <a:srgbClr val="002060"/>
                </a:solidFill>
              </a:rPr>
              <a:t>Fruit – one piece a day delivered by </a:t>
            </a:r>
            <a:r>
              <a:rPr lang="en-GB" altLang="en-US" sz="2800" dirty="0" smtClean="0">
                <a:solidFill>
                  <a:srgbClr val="002060"/>
                </a:solidFill>
              </a:rPr>
              <a:t>West Sussex County.</a:t>
            </a:r>
          </a:p>
          <a:p>
            <a:endParaRPr lang="en-GB" altLang="en-US" sz="2400" dirty="0">
              <a:solidFill>
                <a:srgbClr val="002060"/>
              </a:solidFill>
            </a:endParaRP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90800" y="4267200"/>
            <a:ext cx="3429000" cy="1992064"/>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309480" y="398331"/>
            <a:ext cx="2415540" cy="697230"/>
          </a:xfrm>
          <a:prstGeom prst="rect">
            <a:avLst/>
          </a:prstGeom>
        </p:spPr>
        <p:txBody>
          <a:bodyPr vert="horz" wrap="square" lIns="0" tIns="13335" rIns="0" bIns="0" rtlCol="0">
            <a:spAutoFit/>
          </a:bodyPr>
          <a:lstStyle/>
          <a:p>
            <a:pPr marL="12700">
              <a:lnSpc>
                <a:spcPct val="100000"/>
              </a:lnSpc>
              <a:spcBef>
                <a:spcPts val="105"/>
              </a:spcBef>
            </a:pPr>
            <a:r>
              <a:rPr u="sng" spc="-170" dirty="0">
                <a:solidFill>
                  <a:schemeClr val="bg1"/>
                </a:solidFill>
                <a:uFill>
                  <a:solidFill>
                    <a:srgbClr val="002060"/>
                  </a:solidFill>
                </a:uFill>
                <a:latin typeface="+mj-lt"/>
              </a:rPr>
              <a:t>Lunchtime</a:t>
            </a:r>
          </a:p>
        </p:txBody>
      </p:sp>
      <p:sp>
        <p:nvSpPr>
          <p:cNvPr id="3" name="object 3"/>
          <p:cNvSpPr txBox="1"/>
          <p:nvPr/>
        </p:nvSpPr>
        <p:spPr>
          <a:xfrm>
            <a:off x="206437" y="1095561"/>
            <a:ext cx="7620000" cy="2982868"/>
          </a:xfrm>
          <a:prstGeom prst="rect">
            <a:avLst/>
          </a:prstGeom>
        </p:spPr>
        <p:txBody>
          <a:bodyPr vert="horz" wrap="square" lIns="0" tIns="43180" rIns="0" bIns="0" rtlCol="0">
            <a:spAutoFit/>
          </a:bodyPr>
          <a:lstStyle/>
          <a:p>
            <a:pPr marL="355600" indent="-342900">
              <a:lnSpc>
                <a:spcPct val="100000"/>
              </a:lnSpc>
              <a:spcBef>
                <a:spcPts val="240"/>
              </a:spcBef>
              <a:buChar char="•"/>
              <a:tabLst>
                <a:tab pos="354965" algn="l"/>
                <a:tab pos="355600" algn="l"/>
              </a:tabLst>
            </a:pPr>
            <a:r>
              <a:rPr sz="2000" spc="-150" dirty="0" smtClean="0">
                <a:solidFill>
                  <a:srgbClr val="002060"/>
                </a:solidFill>
                <a:cs typeface="Arial"/>
              </a:rPr>
              <a:t>Your </a:t>
            </a:r>
            <a:r>
              <a:rPr sz="2000" spc="-50" dirty="0">
                <a:solidFill>
                  <a:srgbClr val="002060"/>
                </a:solidFill>
                <a:cs typeface="Arial"/>
              </a:rPr>
              <a:t>child </a:t>
            </a:r>
            <a:r>
              <a:rPr sz="2000" dirty="0">
                <a:solidFill>
                  <a:srgbClr val="002060"/>
                </a:solidFill>
                <a:cs typeface="Arial"/>
              </a:rPr>
              <a:t>will </a:t>
            </a:r>
            <a:r>
              <a:rPr sz="2000" spc="-25" dirty="0">
                <a:solidFill>
                  <a:srgbClr val="002060"/>
                </a:solidFill>
                <a:cs typeface="Arial"/>
              </a:rPr>
              <a:t>either </a:t>
            </a:r>
            <a:r>
              <a:rPr sz="2000" spc="-125" dirty="0">
                <a:solidFill>
                  <a:srgbClr val="002060"/>
                </a:solidFill>
                <a:cs typeface="Arial"/>
              </a:rPr>
              <a:t>have </a:t>
            </a:r>
            <a:r>
              <a:rPr sz="2000" spc="-155" dirty="0">
                <a:solidFill>
                  <a:srgbClr val="002060"/>
                </a:solidFill>
                <a:cs typeface="Arial"/>
              </a:rPr>
              <a:t>a </a:t>
            </a:r>
            <a:r>
              <a:rPr lang="en-GB" sz="2000" spc="-155" dirty="0" smtClean="0">
                <a:solidFill>
                  <a:srgbClr val="002060"/>
                </a:solidFill>
                <a:cs typeface="Arial"/>
              </a:rPr>
              <a:t>free </a:t>
            </a:r>
            <a:r>
              <a:rPr sz="2000" dirty="0" smtClean="0">
                <a:solidFill>
                  <a:srgbClr val="002060"/>
                </a:solidFill>
                <a:cs typeface="Arial"/>
              </a:rPr>
              <a:t>hot </a:t>
            </a:r>
            <a:r>
              <a:rPr sz="2000" spc="-95" dirty="0">
                <a:solidFill>
                  <a:srgbClr val="002060"/>
                </a:solidFill>
                <a:cs typeface="Arial"/>
              </a:rPr>
              <a:t>school </a:t>
            </a:r>
            <a:r>
              <a:rPr sz="2000" spc="-85" dirty="0">
                <a:solidFill>
                  <a:srgbClr val="002060"/>
                </a:solidFill>
                <a:cs typeface="Arial"/>
              </a:rPr>
              <a:t>meal </a:t>
            </a:r>
            <a:r>
              <a:rPr sz="2000" spc="-80" dirty="0">
                <a:solidFill>
                  <a:srgbClr val="002060"/>
                </a:solidFill>
                <a:cs typeface="Arial"/>
              </a:rPr>
              <a:t>(Chartwells) </a:t>
            </a:r>
            <a:r>
              <a:rPr sz="2000" spc="-15" dirty="0">
                <a:solidFill>
                  <a:srgbClr val="002060"/>
                </a:solidFill>
                <a:cs typeface="Arial"/>
              </a:rPr>
              <a:t>or </a:t>
            </a:r>
            <a:r>
              <a:rPr sz="2000" spc="-155" dirty="0">
                <a:solidFill>
                  <a:srgbClr val="002060"/>
                </a:solidFill>
                <a:cs typeface="Arial"/>
              </a:rPr>
              <a:t>a </a:t>
            </a:r>
            <a:r>
              <a:rPr lang="en-GB" sz="2000" spc="-114" dirty="0" smtClean="0">
                <a:solidFill>
                  <a:srgbClr val="002060"/>
                </a:solidFill>
                <a:cs typeface="Arial"/>
              </a:rPr>
              <a:t> you will need to provide a packed lunch.  Meals are selected by parents through the </a:t>
            </a:r>
            <a:r>
              <a:rPr lang="en-GB" sz="2000" b="1" u="sng" spc="-114" dirty="0" smtClean="0">
                <a:solidFill>
                  <a:srgbClr val="002060"/>
                </a:solidFill>
                <a:cs typeface="Arial"/>
              </a:rPr>
              <a:t>Parent Pay</a:t>
            </a:r>
            <a:r>
              <a:rPr lang="en-GB" sz="2000" spc="-114" dirty="0">
                <a:solidFill>
                  <a:srgbClr val="002060"/>
                </a:solidFill>
                <a:cs typeface="Arial"/>
              </a:rPr>
              <a:t>.</a:t>
            </a:r>
            <a:endParaRPr sz="2000" dirty="0">
              <a:solidFill>
                <a:srgbClr val="002060"/>
              </a:solidFill>
              <a:cs typeface="Arial"/>
            </a:endParaRPr>
          </a:p>
          <a:p>
            <a:pPr marL="355600" indent="-342900">
              <a:lnSpc>
                <a:spcPts val="2280"/>
              </a:lnSpc>
              <a:spcBef>
                <a:spcPts val="240"/>
              </a:spcBef>
              <a:buChar char="•"/>
              <a:tabLst>
                <a:tab pos="354965" algn="l"/>
                <a:tab pos="355600" algn="l"/>
              </a:tabLst>
            </a:pPr>
            <a:r>
              <a:rPr sz="2000" spc="-165" dirty="0">
                <a:solidFill>
                  <a:srgbClr val="002060"/>
                </a:solidFill>
                <a:cs typeface="Arial"/>
              </a:rPr>
              <a:t>Packed </a:t>
            </a:r>
            <a:r>
              <a:rPr sz="2000" spc="-85" dirty="0">
                <a:solidFill>
                  <a:srgbClr val="002060"/>
                </a:solidFill>
                <a:cs typeface="Arial"/>
              </a:rPr>
              <a:t>lunches: </a:t>
            </a:r>
            <a:endParaRPr lang="en-GB" sz="2000" spc="-85" dirty="0" smtClean="0">
              <a:solidFill>
                <a:srgbClr val="002060"/>
              </a:solidFill>
              <a:cs typeface="Arial"/>
            </a:endParaRPr>
          </a:p>
          <a:p>
            <a:pPr marL="12700">
              <a:lnSpc>
                <a:spcPts val="2280"/>
              </a:lnSpc>
              <a:spcBef>
                <a:spcPts val="240"/>
              </a:spcBef>
              <a:tabLst>
                <a:tab pos="354965" algn="l"/>
                <a:tab pos="355600" algn="l"/>
              </a:tabLst>
            </a:pPr>
            <a:r>
              <a:rPr lang="en-GB" sz="2000" b="1" spc="-85" dirty="0">
                <a:solidFill>
                  <a:srgbClr val="002060"/>
                </a:solidFill>
                <a:cs typeface="Arial"/>
              </a:rPr>
              <a:t>	</a:t>
            </a:r>
            <a:r>
              <a:rPr lang="en-GB" sz="2000" b="1" spc="-85" dirty="0" smtClean="0">
                <a:solidFill>
                  <a:srgbClr val="002060"/>
                </a:solidFill>
                <a:cs typeface="Arial"/>
              </a:rPr>
              <a:t>		- </a:t>
            </a:r>
            <a:r>
              <a:rPr lang="en-GB" sz="2000" spc="-75" dirty="0" smtClean="0">
                <a:solidFill>
                  <a:srgbClr val="002060"/>
                </a:solidFill>
                <a:cs typeface="Trebuchet MS"/>
              </a:rPr>
              <a:t>nut free</a:t>
            </a:r>
            <a:endParaRPr lang="en-GB" sz="2000" dirty="0">
              <a:solidFill>
                <a:srgbClr val="002060"/>
              </a:solidFill>
              <a:cs typeface="Trebuchet MS"/>
            </a:endParaRPr>
          </a:p>
          <a:p>
            <a:pPr marL="12700">
              <a:lnSpc>
                <a:spcPts val="2280"/>
              </a:lnSpc>
              <a:spcBef>
                <a:spcPts val="240"/>
              </a:spcBef>
              <a:tabLst>
                <a:tab pos="354965" algn="l"/>
                <a:tab pos="355600" algn="l"/>
              </a:tabLst>
            </a:pPr>
            <a:r>
              <a:rPr lang="en-GB" sz="2000" spc="-145" dirty="0">
                <a:solidFill>
                  <a:srgbClr val="002060"/>
                </a:solidFill>
                <a:cs typeface="Arial"/>
              </a:rPr>
              <a:t>	</a:t>
            </a:r>
            <a:r>
              <a:rPr lang="en-GB" sz="2000" spc="-145" dirty="0" smtClean="0">
                <a:solidFill>
                  <a:srgbClr val="002060"/>
                </a:solidFill>
                <a:cs typeface="Arial"/>
              </a:rPr>
              <a:t>		- no chocolate or sweets</a:t>
            </a:r>
            <a:endParaRPr sz="1050" dirty="0">
              <a:solidFill>
                <a:srgbClr val="002060"/>
              </a:solidFill>
              <a:cs typeface="Times New Roman"/>
            </a:endParaRPr>
          </a:p>
          <a:p>
            <a:pPr marL="355600" indent="-342900">
              <a:lnSpc>
                <a:spcPts val="2280"/>
              </a:lnSpc>
              <a:buChar char="•"/>
              <a:tabLst>
                <a:tab pos="354965" algn="l"/>
                <a:tab pos="355600" algn="l"/>
              </a:tabLst>
            </a:pPr>
            <a:r>
              <a:rPr sz="2000" spc="-145" dirty="0">
                <a:solidFill>
                  <a:srgbClr val="002060"/>
                </a:solidFill>
                <a:cs typeface="Arial"/>
              </a:rPr>
              <a:t>The</a:t>
            </a:r>
            <a:r>
              <a:rPr sz="2000" spc="-105" dirty="0">
                <a:solidFill>
                  <a:srgbClr val="002060"/>
                </a:solidFill>
                <a:cs typeface="Arial"/>
              </a:rPr>
              <a:t> </a:t>
            </a:r>
            <a:r>
              <a:rPr sz="2000" spc="-55" dirty="0">
                <a:solidFill>
                  <a:srgbClr val="002060"/>
                </a:solidFill>
                <a:cs typeface="Arial"/>
              </a:rPr>
              <a:t>children</a:t>
            </a:r>
            <a:r>
              <a:rPr sz="2000" spc="-114" dirty="0">
                <a:solidFill>
                  <a:srgbClr val="002060"/>
                </a:solidFill>
                <a:cs typeface="Arial"/>
              </a:rPr>
              <a:t> </a:t>
            </a:r>
            <a:r>
              <a:rPr sz="2000" spc="-60" dirty="0">
                <a:solidFill>
                  <a:srgbClr val="002060"/>
                </a:solidFill>
                <a:cs typeface="Arial"/>
              </a:rPr>
              <a:t>eat</a:t>
            </a:r>
            <a:r>
              <a:rPr sz="2000" spc="-85" dirty="0">
                <a:solidFill>
                  <a:srgbClr val="002060"/>
                </a:solidFill>
                <a:cs typeface="Arial"/>
              </a:rPr>
              <a:t> </a:t>
            </a:r>
            <a:r>
              <a:rPr sz="2000" spc="-5" dirty="0">
                <a:solidFill>
                  <a:srgbClr val="002060"/>
                </a:solidFill>
                <a:cs typeface="Arial"/>
              </a:rPr>
              <a:t>their</a:t>
            </a:r>
            <a:r>
              <a:rPr sz="2000" spc="-105" dirty="0">
                <a:solidFill>
                  <a:srgbClr val="002060"/>
                </a:solidFill>
                <a:cs typeface="Arial"/>
              </a:rPr>
              <a:t> </a:t>
            </a:r>
            <a:r>
              <a:rPr sz="2000" spc="-65" dirty="0">
                <a:solidFill>
                  <a:srgbClr val="002060"/>
                </a:solidFill>
                <a:cs typeface="Arial"/>
              </a:rPr>
              <a:t>lunch</a:t>
            </a:r>
            <a:r>
              <a:rPr sz="2000" spc="-110" dirty="0">
                <a:solidFill>
                  <a:srgbClr val="002060"/>
                </a:solidFill>
                <a:cs typeface="Arial"/>
              </a:rPr>
              <a:t> </a:t>
            </a:r>
            <a:r>
              <a:rPr sz="2000" spc="-25" dirty="0">
                <a:solidFill>
                  <a:srgbClr val="002060"/>
                </a:solidFill>
                <a:cs typeface="Arial"/>
              </a:rPr>
              <a:t>in</a:t>
            </a:r>
            <a:r>
              <a:rPr sz="2000" spc="-110" dirty="0">
                <a:solidFill>
                  <a:srgbClr val="002060"/>
                </a:solidFill>
                <a:cs typeface="Arial"/>
              </a:rPr>
              <a:t> </a:t>
            </a:r>
            <a:r>
              <a:rPr sz="2000" spc="-20" dirty="0">
                <a:solidFill>
                  <a:srgbClr val="002060"/>
                </a:solidFill>
                <a:cs typeface="Arial"/>
              </a:rPr>
              <a:t>the</a:t>
            </a:r>
            <a:r>
              <a:rPr sz="2000" spc="-105" dirty="0">
                <a:solidFill>
                  <a:srgbClr val="002060"/>
                </a:solidFill>
                <a:cs typeface="Arial"/>
              </a:rPr>
              <a:t> </a:t>
            </a:r>
            <a:r>
              <a:rPr sz="2000" spc="-50" dirty="0">
                <a:solidFill>
                  <a:srgbClr val="002060"/>
                </a:solidFill>
                <a:cs typeface="Arial"/>
              </a:rPr>
              <a:t>hall</a:t>
            </a:r>
            <a:r>
              <a:rPr sz="2000" spc="-114" dirty="0">
                <a:solidFill>
                  <a:srgbClr val="002060"/>
                </a:solidFill>
                <a:cs typeface="Arial"/>
              </a:rPr>
              <a:t> </a:t>
            </a:r>
            <a:r>
              <a:rPr sz="2000" spc="10" dirty="0">
                <a:solidFill>
                  <a:srgbClr val="002060"/>
                </a:solidFill>
                <a:cs typeface="Arial"/>
              </a:rPr>
              <a:t>with</a:t>
            </a:r>
            <a:r>
              <a:rPr sz="2000" spc="-100" dirty="0">
                <a:solidFill>
                  <a:srgbClr val="002060"/>
                </a:solidFill>
                <a:cs typeface="Arial"/>
              </a:rPr>
              <a:t> </a:t>
            </a:r>
            <a:r>
              <a:rPr sz="2000" spc="-20" dirty="0">
                <a:solidFill>
                  <a:srgbClr val="002060"/>
                </a:solidFill>
                <a:cs typeface="Arial"/>
              </a:rPr>
              <a:t>the</a:t>
            </a:r>
            <a:r>
              <a:rPr sz="2000" spc="-114" dirty="0">
                <a:solidFill>
                  <a:srgbClr val="002060"/>
                </a:solidFill>
                <a:cs typeface="Arial"/>
              </a:rPr>
              <a:t> </a:t>
            </a:r>
            <a:r>
              <a:rPr sz="2000" spc="-20" dirty="0">
                <a:solidFill>
                  <a:srgbClr val="002060"/>
                </a:solidFill>
                <a:cs typeface="Arial"/>
              </a:rPr>
              <a:t>other</a:t>
            </a:r>
            <a:r>
              <a:rPr sz="2000" spc="-110" dirty="0">
                <a:solidFill>
                  <a:srgbClr val="002060"/>
                </a:solidFill>
                <a:cs typeface="Arial"/>
              </a:rPr>
              <a:t> </a:t>
            </a:r>
            <a:r>
              <a:rPr sz="2000" spc="-55" dirty="0">
                <a:solidFill>
                  <a:srgbClr val="002060"/>
                </a:solidFill>
                <a:cs typeface="Arial"/>
              </a:rPr>
              <a:t>children</a:t>
            </a:r>
            <a:r>
              <a:rPr sz="2000" spc="-110" dirty="0">
                <a:solidFill>
                  <a:srgbClr val="002060"/>
                </a:solidFill>
                <a:cs typeface="Arial"/>
              </a:rPr>
              <a:t> </a:t>
            </a:r>
            <a:r>
              <a:rPr sz="2000" spc="-90" dirty="0">
                <a:solidFill>
                  <a:srgbClr val="002060"/>
                </a:solidFill>
                <a:cs typeface="Arial"/>
              </a:rPr>
              <a:t>and</a:t>
            </a:r>
            <a:r>
              <a:rPr sz="2000" spc="-105" dirty="0">
                <a:solidFill>
                  <a:srgbClr val="002060"/>
                </a:solidFill>
                <a:cs typeface="Arial"/>
              </a:rPr>
              <a:t> </a:t>
            </a:r>
            <a:r>
              <a:rPr sz="2000" spc="-30" dirty="0">
                <a:solidFill>
                  <a:srgbClr val="002060"/>
                </a:solidFill>
                <a:cs typeface="Arial"/>
              </a:rPr>
              <a:t>then</a:t>
            </a:r>
            <a:r>
              <a:rPr sz="2000" spc="-114" dirty="0">
                <a:solidFill>
                  <a:srgbClr val="002060"/>
                </a:solidFill>
                <a:cs typeface="Arial"/>
              </a:rPr>
              <a:t> </a:t>
            </a:r>
            <a:r>
              <a:rPr sz="2000" spc="-120" dirty="0">
                <a:solidFill>
                  <a:srgbClr val="002060"/>
                </a:solidFill>
                <a:cs typeface="Arial"/>
              </a:rPr>
              <a:t>go</a:t>
            </a:r>
            <a:endParaRPr sz="2000" dirty="0">
              <a:solidFill>
                <a:srgbClr val="002060"/>
              </a:solidFill>
              <a:cs typeface="Arial"/>
            </a:endParaRPr>
          </a:p>
          <a:p>
            <a:pPr marL="355600">
              <a:lnSpc>
                <a:spcPts val="2280"/>
              </a:lnSpc>
            </a:pPr>
            <a:r>
              <a:rPr sz="2000" spc="-5" dirty="0">
                <a:solidFill>
                  <a:srgbClr val="002060"/>
                </a:solidFill>
                <a:cs typeface="Arial"/>
              </a:rPr>
              <a:t>out </a:t>
            </a:r>
            <a:r>
              <a:rPr sz="2000" spc="15" dirty="0" smtClean="0">
                <a:solidFill>
                  <a:srgbClr val="002060"/>
                </a:solidFill>
                <a:cs typeface="Arial"/>
              </a:rPr>
              <a:t>to</a:t>
            </a:r>
            <a:r>
              <a:rPr lang="en-GB" sz="2000" spc="-420" dirty="0">
                <a:solidFill>
                  <a:srgbClr val="002060"/>
                </a:solidFill>
                <a:cs typeface="Arial"/>
              </a:rPr>
              <a:t> </a:t>
            </a:r>
            <a:r>
              <a:rPr sz="2000" spc="-85" dirty="0" smtClean="0">
                <a:solidFill>
                  <a:srgbClr val="002060"/>
                </a:solidFill>
                <a:cs typeface="Arial"/>
              </a:rPr>
              <a:t>play </a:t>
            </a:r>
            <a:r>
              <a:rPr sz="2000" spc="-60" dirty="0">
                <a:solidFill>
                  <a:srgbClr val="002060"/>
                </a:solidFill>
                <a:cs typeface="Arial"/>
              </a:rPr>
              <a:t>on </a:t>
            </a:r>
            <a:r>
              <a:rPr sz="2000" spc="-20" dirty="0">
                <a:solidFill>
                  <a:srgbClr val="002060"/>
                </a:solidFill>
                <a:cs typeface="Arial"/>
              </a:rPr>
              <a:t>the </a:t>
            </a:r>
            <a:r>
              <a:rPr sz="2000" spc="-70" dirty="0">
                <a:solidFill>
                  <a:srgbClr val="002060"/>
                </a:solidFill>
                <a:cs typeface="Arial"/>
              </a:rPr>
              <a:t>main </a:t>
            </a:r>
            <a:r>
              <a:rPr sz="2000" spc="-75" dirty="0">
                <a:solidFill>
                  <a:srgbClr val="002060"/>
                </a:solidFill>
                <a:cs typeface="Arial"/>
              </a:rPr>
              <a:t>playground.</a:t>
            </a:r>
            <a:endParaRPr sz="2000" dirty="0">
              <a:solidFill>
                <a:srgbClr val="002060"/>
              </a:solidFill>
              <a:cs typeface="Arial"/>
            </a:endParaRPr>
          </a:p>
          <a:p>
            <a:pPr>
              <a:lnSpc>
                <a:spcPct val="100000"/>
              </a:lnSpc>
              <a:spcBef>
                <a:spcPts val="5"/>
              </a:spcBef>
            </a:pPr>
            <a:endParaRPr sz="1100" dirty="0">
              <a:solidFill>
                <a:srgbClr val="002060"/>
              </a:solidFill>
              <a:cs typeface="Times New Roman"/>
            </a:endParaRPr>
          </a:p>
          <a:p>
            <a:pPr marL="355600" indent="-342900">
              <a:lnSpc>
                <a:spcPts val="2280"/>
              </a:lnSpc>
              <a:buChar char="•"/>
              <a:tabLst>
                <a:tab pos="354965" algn="l"/>
                <a:tab pos="355600" algn="l"/>
              </a:tabLst>
            </a:pPr>
            <a:r>
              <a:rPr lang="en-GB" sz="2000" spc="-145" dirty="0" smtClean="0">
                <a:solidFill>
                  <a:srgbClr val="002060"/>
                </a:solidFill>
                <a:cs typeface="Arial"/>
              </a:rPr>
              <a:t>Water </a:t>
            </a:r>
            <a:r>
              <a:rPr sz="2000" spc="-5" dirty="0" smtClean="0">
                <a:solidFill>
                  <a:srgbClr val="002060"/>
                </a:solidFill>
                <a:cs typeface="Arial"/>
              </a:rPr>
              <a:t>bottle</a:t>
            </a:r>
            <a:r>
              <a:rPr sz="2000" spc="-110" dirty="0" smtClean="0">
                <a:solidFill>
                  <a:srgbClr val="002060"/>
                </a:solidFill>
                <a:cs typeface="Arial"/>
              </a:rPr>
              <a:t> </a:t>
            </a:r>
            <a:r>
              <a:rPr lang="en-GB" sz="2000" spc="215" dirty="0" smtClean="0">
                <a:solidFill>
                  <a:srgbClr val="002060"/>
                </a:solidFill>
                <a:cs typeface="Arial"/>
              </a:rPr>
              <a:t>of</a:t>
            </a:r>
            <a:r>
              <a:rPr sz="2000" b="1" u="heavy" spc="-125" dirty="0" smtClean="0">
                <a:solidFill>
                  <a:srgbClr val="002060"/>
                </a:solidFill>
                <a:uFill>
                  <a:solidFill>
                    <a:srgbClr val="002060"/>
                  </a:solidFill>
                </a:uFill>
                <a:cs typeface="Trebuchet MS"/>
              </a:rPr>
              <a:t>water</a:t>
            </a:r>
            <a:r>
              <a:rPr sz="2000" b="1" spc="-145" dirty="0" smtClean="0">
                <a:solidFill>
                  <a:srgbClr val="002060"/>
                </a:solidFill>
                <a:cs typeface="Trebuchet MS"/>
              </a:rPr>
              <a:t> </a:t>
            </a:r>
            <a:r>
              <a:rPr sz="2000" spc="-60" dirty="0">
                <a:solidFill>
                  <a:srgbClr val="002060"/>
                </a:solidFill>
                <a:cs typeface="Arial"/>
              </a:rPr>
              <a:t>(no</a:t>
            </a:r>
            <a:r>
              <a:rPr sz="2000" spc="-114" dirty="0">
                <a:solidFill>
                  <a:srgbClr val="002060"/>
                </a:solidFill>
                <a:cs typeface="Arial"/>
              </a:rPr>
              <a:t> </a:t>
            </a:r>
            <a:r>
              <a:rPr sz="2000" spc="-125" dirty="0">
                <a:solidFill>
                  <a:srgbClr val="002060"/>
                </a:solidFill>
                <a:cs typeface="Arial"/>
              </a:rPr>
              <a:t>squash</a:t>
            </a:r>
            <a:r>
              <a:rPr sz="2000" spc="-125" dirty="0" smtClean="0">
                <a:solidFill>
                  <a:srgbClr val="002060"/>
                </a:solidFill>
                <a:cs typeface="Arial"/>
              </a:rPr>
              <a:t>)</a:t>
            </a:r>
            <a:endParaRPr sz="2700" dirty="0">
              <a:cs typeface="Times New Roman"/>
            </a:endParaRPr>
          </a:p>
        </p:txBody>
      </p:sp>
      <p:sp>
        <p:nvSpPr>
          <p:cNvPr id="5" name="TextBox 4"/>
          <p:cNvSpPr txBox="1"/>
          <p:nvPr/>
        </p:nvSpPr>
        <p:spPr>
          <a:xfrm>
            <a:off x="118514" y="4827824"/>
            <a:ext cx="6381932" cy="1849224"/>
          </a:xfrm>
          <a:prstGeom prst="rect">
            <a:avLst/>
          </a:prstGeom>
          <a:noFill/>
        </p:spPr>
        <p:txBody>
          <a:bodyPr wrap="square" rtlCol="0">
            <a:spAutoFit/>
          </a:bodyPr>
          <a:lstStyle/>
          <a:p>
            <a:pPr marL="355600" marR="57150" indent="-342900">
              <a:lnSpc>
                <a:spcPts val="2280"/>
              </a:lnSpc>
              <a:buChar char="•"/>
              <a:tabLst>
                <a:tab pos="354965" algn="l"/>
                <a:tab pos="355600" algn="l"/>
              </a:tabLst>
            </a:pPr>
            <a:r>
              <a:rPr lang="en-GB" spc="5" dirty="0">
                <a:solidFill>
                  <a:srgbClr val="002060"/>
                </a:solidFill>
                <a:cs typeface="Arial"/>
              </a:rPr>
              <a:t>Free School Meals – All children from Year R to Year 2 are currently entitled to Universal Infant  Free School Meals. In addition to this, if </a:t>
            </a:r>
            <a:r>
              <a:rPr lang="en-GB" spc="5" dirty="0" smtClean="0">
                <a:solidFill>
                  <a:srgbClr val="002060"/>
                </a:solidFill>
                <a:cs typeface="Arial"/>
              </a:rPr>
              <a:t>you </a:t>
            </a:r>
            <a:r>
              <a:rPr lang="en-US" spc="5" dirty="0">
                <a:solidFill>
                  <a:srgbClr val="002060"/>
                </a:solidFill>
                <a:cs typeface="Arial"/>
              </a:rPr>
              <a:t>are in receipt of specific benefits, </a:t>
            </a:r>
            <a:r>
              <a:rPr lang="en-US" spc="5" dirty="0" smtClean="0">
                <a:solidFill>
                  <a:srgbClr val="002060"/>
                </a:solidFill>
                <a:cs typeface="Arial"/>
              </a:rPr>
              <a:t>you </a:t>
            </a:r>
            <a:r>
              <a:rPr lang="en-US" spc="5" dirty="0">
                <a:solidFill>
                  <a:srgbClr val="002060"/>
                </a:solidFill>
                <a:cs typeface="Arial"/>
              </a:rPr>
              <a:t>are entitled to apply for Means-Tested Free School Meals, which will also result in Blackwell receiving a small grant to help support your child’s education</a:t>
            </a:r>
            <a:r>
              <a:rPr lang="en-US" spc="5" dirty="0" smtClean="0">
                <a:solidFill>
                  <a:srgbClr val="002060"/>
                </a:solidFill>
                <a:cs typeface="Arial"/>
              </a:rPr>
              <a:t>. </a:t>
            </a:r>
            <a:endParaRPr lang="en-GB" spc="5" dirty="0">
              <a:solidFill>
                <a:srgbClr val="002060"/>
              </a:solidFill>
              <a:cs typeface="Arial"/>
            </a:endParaRPr>
          </a:p>
        </p:txBody>
      </p:sp>
      <p:pic>
        <p:nvPicPr>
          <p:cNvPr id="4" name="Picture 3"/>
          <p:cNvPicPr>
            <a:picLocks noChangeAspect="1"/>
          </p:cNvPicPr>
          <p:nvPr/>
        </p:nvPicPr>
        <p:blipFill>
          <a:blip r:embed="rId3"/>
          <a:stretch>
            <a:fillRect/>
          </a:stretch>
        </p:blipFill>
        <p:spPr>
          <a:xfrm>
            <a:off x="5779769" y="1809518"/>
            <a:ext cx="2619741" cy="809738"/>
          </a:xfrm>
          <a:prstGeom prst="rect">
            <a:avLst/>
          </a:prstGeom>
        </p:spPr>
      </p:pic>
      <p:pic>
        <p:nvPicPr>
          <p:cNvPr id="6" name="Picture 5"/>
          <p:cNvPicPr>
            <a:picLocks noChangeAspect="1"/>
          </p:cNvPicPr>
          <p:nvPr/>
        </p:nvPicPr>
        <p:blipFill rotWithShape="1">
          <a:blip r:embed="rId4"/>
          <a:srcRect t="6434"/>
          <a:stretch/>
        </p:blipFill>
        <p:spPr>
          <a:xfrm>
            <a:off x="6248400" y="3657600"/>
            <a:ext cx="2635741" cy="2638740"/>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7525" y="989330"/>
            <a:ext cx="4534154" cy="697230"/>
          </a:xfrm>
        </p:spPr>
        <p:txBody>
          <a:bodyPr/>
          <a:lstStyle/>
          <a:p>
            <a:pPr algn="ctr"/>
            <a:r>
              <a:rPr lang="en-GB" dirty="0" smtClean="0">
                <a:solidFill>
                  <a:schemeClr val="bg1"/>
                </a:solidFill>
                <a:latin typeface="+mj-lt"/>
              </a:rPr>
              <a:t>Our Core Values</a:t>
            </a:r>
            <a:endParaRPr lang="en-GB" dirty="0">
              <a:solidFill>
                <a:schemeClr val="bg1"/>
              </a:solidFill>
              <a:latin typeface="+mj-lt"/>
            </a:endParaRPr>
          </a:p>
        </p:txBody>
      </p:sp>
      <p:pic>
        <p:nvPicPr>
          <p:cNvPr id="4" name="Picture 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3512" y="1768561"/>
            <a:ext cx="3248025" cy="2316163"/>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5" name="Picture 1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01791" y="1768561"/>
            <a:ext cx="3279775" cy="2341563"/>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6" name="Picture 9"/>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3512" y="4312226"/>
            <a:ext cx="3246438" cy="2300287"/>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 name="Picture 1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301791" y="4286826"/>
            <a:ext cx="3270250" cy="2325687"/>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7"/>
          <a:stretch>
            <a:fillRect/>
          </a:stretch>
        </p:blipFill>
        <p:spPr>
          <a:xfrm>
            <a:off x="2973802" y="61953"/>
            <a:ext cx="3143689" cy="1000265"/>
          </a:xfrm>
          <a:prstGeom prst="rect">
            <a:avLst/>
          </a:prstGeom>
        </p:spPr>
      </p:pic>
    </p:spTree>
    <p:extLst>
      <p:ext uri="{BB962C8B-B14F-4D97-AF65-F5344CB8AC3E}">
        <p14:creationId xmlns:p14="http://schemas.microsoft.com/office/powerpoint/2010/main" val="3384389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4800" y="126130"/>
            <a:ext cx="8686800" cy="690574"/>
          </a:xfrm>
          <a:prstGeom prst="rect">
            <a:avLst/>
          </a:prstGeom>
        </p:spPr>
        <p:txBody>
          <a:bodyPr vert="horz" wrap="square" lIns="0" tIns="13335" rIns="0" bIns="0" rtlCol="0">
            <a:spAutoFit/>
          </a:bodyPr>
          <a:lstStyle/>
          <a:p>
            <a:pPr marL="12700" algn="ctr">
              <a:lnSpc>
                <a:spcPct val="100000"/>
              </a:lnSpc>
              <a:spcBef>
                <a:spcPts val="105"/>
              </a:spcBef>
            </a:pPr>
            <a:r>
              <a:rPr u="sng" spc="-200" dirty="0">
                <a:solidFill>
                  <a:schemeClr val="tx2">
                    <a:lumMod val="50000"/>
                  </a:schemeClr>
                </a:solidFill>
                <a:uFill>
                  <a:solidFill>
                    <a:srgbClr val="002060"/>
                  </a:solidFill>
                </a:uFill>
                <a:latin typeface="+mj-lt"/>
              </a:rPr>
              <a:t>Preparing </a:t>
            </a:r>
            <a:r>
              <a:rPr u="sng" spc="-120" dirty="0">
                <a:solidFill>
                  <a:schemeClr val="tx2">
                    <a:lumMod val="50000"/>
                  </a:schemeClr>
                </a:solidFill>
                <a:uFill>
                  <a:solidFill>
                    <a:srgbClr val="002060"/>
                  </a:solidFill>
                </a:uFill>
                <a:latin typeface="+mj-lt"/>
              </a:rPr>
              <a:t>your </a:t>
            </a:r>
            <a:r>
              <a:rPr u="sng" spc="-110" dirty="0">
                <a:solidFill>
                  <a:schemeClr val="tx2">
                    <a:lumMod val="50000"/>
                  </a:schemeClr>
                </a:solidFill>
                <a:uFill>
                  <a:solidFill>
                    <a:srgbClr val="002060"/>
                  </a:solidFill>
                </a:uFill>
                <a:latin typeface="+mj-lt"/>
              </a:rPr>
              <a:t>child </a:t>
            </a:r>
            <a:r>
              <a:rPr u="sng" spc="-15" dirty="0">
                <a:solidFill>
                  <a:schemeClr val="tx2">
                    <a:lumMod val="50000"/>
                  </a:schemeClr>
                </a:solidFill>
                <a:uFill>
                  <a:solidFill>
                    <a:srgbClr val="002060"/>
                  </a:solidFill>
                </a:uFill>
                <a:latin typeface="+mj-lt"/>
              </a:rPr>
              <a:t>for</a:t>
            </a:r>
            <a:r>
              <a:rPr u="sng" spc="-495" dirty="0">
                <a:solidFill>
                  <a:schemeClr val="tx2">
                    <a:lumMod val="50000"/>
                  </a:schemeClr>
                </a:solidFill>
                <a:uFill>
                  <a:solidFill>
                    <a:srgbClr val="002060"/>
                  </a:solidFill>
                </a:uFill>
                <a:latin typeface="+mj-lt"/>
              </a:rPr>
              <a:t> </a:t>
            </a:r>
            <a:r>
              <a:rPr u="sng" spc="-200" dirty="0" smtClean="0">
                <a:solidFill>
                  <a:schemeClr val="tx2">
                    <a:lumMod val="50000"/>
                  </a:schemeClr>
                </a:solidFill>
                <a:uFill>
                  <a:solidFill>
                    <a:srgbClr val="002060"/>
                  </a:solidFill>
                </a:uFill>
                <a:latin typeface="+mj-lt"/>
              </a:rPr>
              <a:t>school</a:t>
            </a:r>
            <a:endParaRPr u="sng" spc="-200" dirty="0">
              <a:solidFill>
                <a:srgbClr val="FF0000"/>
              </a:solidFill>
              <a:uFill>
                <a:solidFill>
                  <a:srgbClr val="002060"/>
                </a:solidFill>
              </a:uFill>
              <a:latin typeface="+mj-lt"/>
            </a:endParaRPr>
          </a:p>
        </p:txBody>
      </p:sp>
      <p:sp>
        <p:nvSpPr>
          <p:cNvPr id="3" name="object 3"/>
          <p:cNvSpPr txBox="1"/>
          <p:nvPr/>
        </p:nvSpPr>
        <p:spPr>
          <a:xfrm>
            <a:off x="304800" y="1219200"/>
            <a:ext cx="8169910" cy="3364254"/>
          </a:xfrm>
          <a:prstGeom prst="rect">
            <a:avLst/>
          </a:prstGeom>
        </p:spPr>
        <p:txBody>
          <a:bodyPr vert="horz" wrap="square" lIns="0" tIns="95250" rIns="0" bIns="0" rtlCol="0">
            <a:spAutoFit/>
          </a:bodyPr>
          <a:lstStyle/>
          <a:p>
            <a:pPr marL="12700" marR="361315">
              <a:lnSpc>
                <a:spcPct val="80000"/>
              </a:lnSpc>
              <a:spcBef>
                <a:spcPts val="750"/>
              </a:spcBef>
              <a:tabLst>
                <a:tab pos="354965" algn="l"/>
                <a:tab pos="355600" algn="l"/>
              </a:tabLst>
            </a:pPr>
            <a:r>
              <a:rPr lang="en-GB" sz="2000" b="1" spc="-130" dirty="0" smtClean="0">
                <a:solidFill>
                  <a:schemeClr val="tx2">
                    <a:lumMod val="50000"/>
                  </a:schemeClr>
                </a:solidFill>
                <a:cs typeface="Trebuchet MS"/>
              </a:rPr>
              <a:t>Over the summer break supporting your child with the following will help prepare them for starting school:</a:t>
            </a:r>
          </a:p>
          <a:p>
            <a:pPr marL="355600" marR="361315" indent="-342900">
              <a:lnSpc>
                <a:spcPct val="80000"/>
              </a:lnSpc>
              <a:spcBef>
                <a:spcPts val="750"/>
              </a:spcBef>
              <a:buFont typeface="Arial"/>
              <a:buChar char="•"/>
              <a:tabLst>
                <a:tab pos="354965" algn="l"/>
                <a:tab pos="355600" algn="l"/>
              </a:tabLst>
            </a:pPr>
            <a:r>
              <a:rPr lang="en-GB" sz="2000" spc="-130" dirty="0" smtClean="0">
                <a:solidFill>
                  <a:schemeClr val="tx2">
                    <a:lumMod val="50000"/>
                  </a:schemeClr>
                </a:solidFill>
                <a:cs typeface="Trebuchet MS"/>
              </a:rPr>
              <a:t>Dressing – shoes and coats</a:t>
            </a:r>
          </a:p>
          <a:p>
            <a:pPr marL="355600" marR="361315" indent="-342900">
              <a:lnSpc>
                <a:spcPct val="80000"/>
              </a:lnSpc>
              <a:spcBef>
                <a:spcPts val="750"/>
              </a:spcBef>
              <a:buFont typeface="Arial"/>
              <a:buChar char="•"/>
              <a:tabLst>
                <a:tab pos="354965" algn="l"/>
                <a:tab pos="355600" algn="l"/>
              </a:tabLst>
            </a:pPr>
            <a:r>
              <a:rPr lang="en-GB" sz="2000" spc="-130" dirty="0" smtClean="0">
                <a:solidFill>
                  <a:schemeClr val="tx2">
                    <a:lumMod val="50000"/>
                  </a:schemeClr>
                </a:solidFill>
                <a:cs typeface="Trebuchet MS"/>
              </a:rPr>
              <a:t>Toileting </a:t>
            </a:r>
          </a:p>
          <a:p>
            <a:pPr marL="355600" marR="361315" indent="-342900">
              <a:lnSpc>
                <a:spcPct val="80000"/>
              </a:lnSpc>
              <a:spcBef>
                <a:spcPts val="750"/>
              </a:spcBef>
              <a:buFont typeface="Arial"/>
              <a:buChar char="•"/>
              <a:tabLst>
                <a:tab pos="354965" algn="l"/>
                <a:tab pos="355600" algn="l"/>
              </a:tabLst>
            </a:pPr>
            <a:r>
              <a:rPr lang="en-GB" sz="2000" spc="-130" dirty="0" smtClean="0">
                <a:solidFill>
                  <a:schemeClr val="tx2">
                    <a:lumMod val="50000"/>
                  </a:schemeClr>
                </a:solidFill>
                <a:cs typeface="Trebuchet MS"/>
              </a:rPr>
              <a:t>Using a knife and fork</a:t>
            </a:r>
          </a:p>
          <a:p>
            <a:pPr marL="355600" marR="5080" indent="-342900">
              <a:lnSpc>
                <a:spcPct val="80000"/>
              </a:lnSpc>
              <a:spcBef>
                <a:spcPts val="650"/>
              </a:spcBef>
              <a:buFont typeface="Arial"/>
              <a:buChar char="•"/>
              <a:tabLst>
                <a:tab pos="354965" algn="l"/>
                <a:tab pos="355600" algn="l"/>
              </a:tabLst>
            </a:pPr>
            <a:r>
              <a:rPr sz="2000" spc="-140" dirty="0" smtClean="0">
                <a:solidFill>
                  <a:schemeClr val="tx2">
                    <a:lumMod val="50000"/>
                  </a:schemeClr>
                </a:solidFill>
                <a:cs typeface="Trebuchet MS"/>
              </a:rPr>
              <a:t>Putting </a:t>
            </a:r>
            <a:r>
              <a:rPr sz="2000" spc="-125" dirty="0">
                <a:solidFill>
                  <a:schemeClr val="tx2">
                    <a:lumMod val="50000"/>
                  </a:schemeClr>
                </a:solidFill>
                <a:cs typeface="Trebuchet MS"/>
              </a:rPr>
              <a:t>things </a:t>
            </a:r>
            <a:r>
              <a:rPr sz="2000" spc="-150" dirty="0">
                <a:solidFill>
                  <a:schemeClr val="tx2">
                    <a:lumMod val="50000"/>
                  </a:schemeClr>
                </a:solidFill>
                <a:cs typeface="Trebuchet MS"/>
              </a:rPr>
              <a:t>away </a:t>
            </a:r>
            <a:r>
              <a:rPr lang="en-GB" sz="2000" spc="-150" dirty="0" smtClean="0">
                <a:solidFill>
                  <a:schemeClr val="tx2">
                    <a:lumMod val="50000"/>
                  </a:schemeClr>
                </a:solidFill>
                <a:cs typeface="Trebuchet MS"/>
              </a:rPr>
              <a:t>after themselves</a:t>
            </a:r>
          </a:p>
          <a:p>
            <a:pPr marL="355600" marR="5080" indent="-342900">
              <a:lnSpc>
                <a:spcPct val="80000"/>
              </a:lnSpc>
              <a:spcBef>
                <a:spcPts val="650"/>
              </a:spcBef>
              <a:buFont typeface="Arial"/>
              <a:buChar char="•"/>
              <a:tabLst>
                <a:tab pos="354965" algn="l"/>
                <a:tab pos="355600" algn="l"/>
              </a:tabLst>
            </a:pPr>
            <a:r>
              <a:rPr lang="en-GB" sz="2000" spc="-150" dirty="0" smtClean="0">
                <a:solidFill>
                  <a:schemeClr val="tx2">
                    <a:lumMod val="50000"/>
                  </a:schemeClr>
                </a:solidFill>
                <a:cs typeface="Trebuchet MS"/>
              </a:rPr>
              <a:t>Recognise and write their </a:t>
            </a:r>
            <a:r>
              <a:rPr lang="en-GB" sz="2000" spc="-150" dirty="0" smtClean="0">
                <a:solidFill>
                  <a:schemeClr val="tx2">
                    <a:lumMod val="50000"/>
                  </a:schemeClr>
                </a:solidFill>
                <a:cs typeface="Trebuchet MS"/>
              </a:rPr>
              <a:t>name</a:t>
            </a:r>
          </a:p>
          <a:p>
            <a:pPr marL="355600" marR="5080" indent="-342900">
              <a:lnSpc>
                <a:spcPct val="80000"/>
              </a:lnSpc>
              <a:spcBef>
                <a:spcPts val="650"/>
              </a:spcBef>
              <a:buFont typeface="Arial"/>
              <a:buChar char="•"/>
              <a:tabLst>
                <a:tab pos="354965" algn="l"/>
                <a:tab pos="355600" algn="l"/>
              </a:tabLst>
            </a:pPr>
            <a:r>
              <a:rPr lang="en-US" sz="2000" spc="-150" dirty="0" smtClean="0">
                <a:solidFill>
                  <a:schemeClr val="tx2">
                    <a:lumMod val="50000"/>
                  </a:schemeClr>
                </a:solidFill>
                <a:cs typeface="Trebuchet MS"/>
              </a:rPr>
              <a:t>Time to take away dummies </a:t>
            </a:r>
            <a:endParaRPr lang="en-GB" sz="2000" spc="-150" dirty="0" smtClean="0">
              <a:solidFill>
                <a:schemeClr val="tx2">
                  <a:lumMod val="50000"/>
                </a:schemeClr>
              </a:solidFill>
              <a:cs typeface="Trebuchet MS"/>
            </a:endParaRPr>
          </a:p>
          <a:p>
            <a:pPr marL="355600" marR="5080" indent="-342900">
              <a:lnSpc>
                <a:spcPct val="80000"/>
              </a:lnSpc>
              <a:spcBef>
                <a:spcPts val="650"/>
              </a:spcBef>
              <a:buFont typeface="Arial"/>
              <a:buChar char="•"/>
              <a:tabLst>
                <a:tab pos="354965" algn="l"/>
                <a:tab pos="355600" algn="l"/>
              </a:tabLst>
            </a:pPr>
            <a:r>
              <a:rPr lang="en-US" sz="2000" spc="-150" dirty="0" smtClean="0">
                <a:solidFill>
                  <a:schemeClr val="tx2">
                    <a:lumMod val="50000"/>
                  </a:schemeClr>
                </a:solidFill>
                <a:cs typeface="Trebuchet MS"/>
              </a:rPr>
              <a:t>Listening to and following instructions (listening games)</a:t>
            </a:r>
            <a:endParaRPr lang="en-GB" sz="2000" spc="-150" dirty="0" smtClean="0">
              <a:solidFill>
                <a:schemeClr val="tx2">
                  <a:lumMod val="50000"/>
                </a:schemeClr>
              </a:solidFill>
              <a:cs typeface="Trebuchet MS"/>
            </a:endParaRPr>
          </a:p>
          <a:p>
            <a:pPr marL="12700" marR="5080">
              <a:lnSpc>
                <a:spcPct val="80000"/>
              </a:lnSpc>
              <a:spcBef>
                <a:spcPts val="650"/>
              </a:spcBef>
              <a:tabLst>
                <a:tab pos="354965" algn="l"/>
                <a:tab pos="355600" algn="l"/>
              </a:tabLst>
            </a:pPr>
            <a:endParaRPr lang="en-GB" sz="2400" spc="-150" dirty="0" smtClean="0">
              <a:solidFill>
                <a:schemeClr val="tx2">
                  <a:lumMod val="50000"/>
                </a:schemeClr>
              </a:solidFill>
              <a:cs typeface="Arial"/>
            </a:endParaRPr>
          </a:p>
        </p:txBody>
      </p:sp>
      <p:sp>
        <p:nvSpPr>
          <p:cNvPr id="5" name="Rectangle 3"/>
          <p:cNvSpPr>
            <a:spLocks noChangeArrowheads="1"/>
          </p:cNvSpPr>
          <p:nvPr/>
        </p:nvSpPr>
        <p:spPr bwMode="auto">
          <a:xfrm>
            <a:off x="3846464" y="26531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4" name="Picture 3"/>
          <p:cNvPicPr>
            <a:picLocks noChangeAspect="1"/>
          </p:cNvPicPr>
          <p:nvPr/>
        </p:nvPicPr>
        <p:blipFill>
          <a:blip r:embed="rId3"/>
          <a:stretch>
            <a:fillRect/>
          </a:stretch>
        </p:blipFill>
        <p:spPr>
          <a:xfrm>
            <a:off x="5791200" y="2031186"/>
            <a:ext cx="2971800" cy="4187282"/>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71600" y="1071854"/>
            <a:ext cx="6266168" cy="690574"/>
          </a:xfrm>
          <a:prstGeom prst="rect">
            <a:avLst/>
          </a:prstGeom>
        </p:spPr>
        <p:txBody>
          <a:bodyPr vert="horz" wrap="square" lIns="0" tIns="13335" rIns="0" bIns="0" rtlCol="0">
            <a:spAutoFit/>
          </a:bodyPr>
          <a:lstStyle/>
          <a:p>
            <a:pPr marL="12700" algn="ctr">
              <a:lnSpc>
                <a:spcPct val="100000"/>
              </a:lnSpc>
              <a:spcBef>
                <a:spcPts val="105"/>
              </a:spcBef>
            </a:pPr>
            <a:r>
              <a:rPr lang="en-GB" u="sng" spc="-315" dirty="0" smtClean="0">
                <a:solidFill>
                  <a:srgbClr val="FFFFFF"/>
                </a:solidFill>
                <a:latin typeface="+mj-lt"/>
              </a:rPr>
              <a:t>Key </a:t>
            </a:r>
            <a:r>
              <a:rPr lang="en-GB" u="sng" spc="-315" dirty="0" smtClean="0">
                <a:solidFill>
                  <a:srgbClr val="FFFFFF"/>
                </a:solidFill>
                <a:latin typeface="+mj-lt"/>
              </a:rPr>
              <a:t>Members of Staff</a:t>
            </a:r>
            <a:endParaRPr u="sng" spc="-425" dirty="0">
              <a:solidFill>
                <a:srgbClr val="FFFFFF"/>
              </a:solidFill>
              <a:latin typeface="+mj-lt"/>
            </a:endParaRPr>
          </a:p>
        </p:txBody>
      </p:sp>
      <p:pic>
        <p:nvPicPr>
          <p:cNvPr id="8" name="Picture 7"/>
          <p:cNvPicPr>
            <a:picLocks noChangeAspect="1"/>
          </p:cNvPicPr>
          <p:nvPr/>
        </p:nvPicPr>
        <p:blipFill rotWithShape="1">
          <a:blip r:embed="rId3"/>
          <a:srcRect b="16413"/>
          <a:stretch/>
        </p:blipFill>
        <p:spPr>
          <a:xfrm>
            <a:off x="1211847" y="2139053"/>
            <a:ext cx="1832263" cy="2126011"/>
          </a:xfrm>
          <a:prstGeom prst="rect">
            <a:avLst/>
          </a:prstGeom>
        </p:spPr>
      </p:pic>
      <p:sp>
        <p:nvSpPr>
          <p:cNvPr id="16" name="TextBox 15"/>
          <p:cNvSpPr txBox="1"/>
          <p:nvPr/>
        </p:nvSpPr>
        <p:spPr>
          <a:xfrm>
            <a:off x="794478" y="4398032"/>
            <a:ext cx="2667000" cy="646331"/>
          </a:xfrm>
          <a:prstGeom prst="rect">
            <a:avLst/>
          </a:prstGeom>
          <a:noFill/>
        </p:spPr>
        <p:txBody>
          <a:bodyPr wrap="square" rtlCol="0">
            <a:spAutoFit/>
          </a:bodyPr>
          <a:lstStyle/>
          <a:p>
            <a:pPr algn="ctr"/>
            <a:r>
              <a:rPr lang="en-GB" dirty="0" smtClean="0">
                <a:solidFill>
                  <a:schemeClr val="tx2">
                    <a:lumMod val="50000"/>
                  </a:schemeClr>
                </a:solidFill>
              </a:rPr>
              <a:t>Mrs Martin</a:t>
            </a:r>
          </a:p>
          <a:p>
            <a:pPr algn="ctr"/>
            <a:r>
              <a:rPr lang="en-GB" dirty="0" err="1" smtClean="0">
                <a:solidFill>
                  <a:schemeClr val="tx2">
                    <a:lumMod val="50000"/>
                  </a:schemeClr>
                </a:solidFill>
              </a:rPr>
              <a:t>Headteacher</a:t>
            </a:r>
            <a:endParaRPr lang="en-GB" dirty="0">
              <a:solidFill>
                <a:schemeClr val="tx2">
                  <a:lumMod val="50000"/>
                </a:schemeClr>
              </a:solidFill>
            </a:endParaRPr>
          </a:p>
        </p:txBody>
      </p:sp>
      <p:sp>
        <p:nvSpPr>
          <p:cNvPr id="7" name="TextBox 6"/>
          <p:cNvSpPr txBox="1"/>
          <p:nvPr/>
        </p:nvSpPr>
        <p:spPr>
          <a:xfrm>
            <a:off x="5486400" y="4409206"/>
            <a:ext cx="2667000" cy="646331"/>
          </a:xfrm>
          <a:prstGeom prst="rect">
            <a:avLst/>
          </a:prstGeom>
          <a:noFill/>
        </p:spPr>
        <p:txBody>
          <a:bodyPr wrap="square" rtlCol="0">
            <a:spAutoFit/>
          </a:bodyPr>
          <a:lstStyle/>
          <a:p>
            <a:pPr algn="ctr"/>
            <a:r>
              <a:rPr lang="en-GB" dirty="0" smtClean="0">
                <a:solidFill>
                  <a:schemeClr val="tx2">
                    <a:lumMod val="50000"/>
                  </a:schemeClr>
                </a:solidFill>
              </a:rPr>
              <a:t>Miss </a:t>
            </a:r>
            <a:r>
              <a:rPr lang="en-US" dirty="0" err="1" smtClean="0">
                <a:solidFill>
                  <a:schemeClr val="tx2">
                    <a:lumMod val="50000"/>
                  </a:schemeClr>
                </a:solidFill>
              </a:rPr>
              <a:t>Akehurst</a:t>
            </a:r>
            <a:endParaRPr lang="en-US" dirty="0" smtClean="0">
              <a:solidFill>
                <a:schemeClr val="tx2">
                  <a:lumMod val="50000"/>
                </a:schemeClr>
              </a:solidFill>
            </a:endParaRPr>
          </a:p>
          <a:p>
            <a:pPr algn="ctr"/>
            <a:r>
              <a:rPr lang="en-US" dirty="0" err="1" smtClean="0">
                <a:solidFill>
                  <a:schemeClr val="tx2">
                    <a:lumMod val="50000"/>
                  </a:schemeClr>
                </a:solidFill>
              </a:rPr>
              <a:t>SENDco</a:t>
            </a:r>
            <a:endParaRPr lang="en-GB" dirty="0" smtClean="0">
              <a:solidFill>
                <a:schemeClr val="tx2">
                  <a:lumMod val="50000"/>
                </a:schemeClr>
              </a:solidFill>
            </a:endParaRPr>
          </a:p>
        </p:txBody>
      </p:sp>
      <p:sp>
        <p:nvSpPr>
          <p:cNvPr id="3" name="AutoShape 2" descr="Image preview"/>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6" name="Picture 5"/>
          <p:cNvPicPr>
            <a:picLocks noChangeAspect="1"/>
          </p:cNvPicPr>
          <p:nvPr/>
        </p:nvPicPr>
        <p:blipFill>
          <a:blip r:embed="rId4"/>
          <a:stretch>
            <a:fillRect/>
          </a:stretch>
        </p:blipFill>
        <p:spPr>
          <a:xfrm>
            <a:off x="5930992" y="2186351"/>
            <a:ext cx="1612808" cy="2080646"/>
          </a:xfrm>
          <a:prstGeom prst="rect">
            <a:avLst/>
          </a:prstGeom>
        </p:spPr>
      </p:pic>
      <p:pic>
        <p:nvPicPr>
          <p:cNvPr id="10" name="Picture 9"/>
          <p:cNvPicPr>
            <a:picLocks noChangeAspect="1"/>
          </p:cNvPicPr>
          <p:nvPr/>
        </p:nvPicPr>
        <p:blipFill rotWithShape="1">
          <a:blip r:embed="rId5"/>
          <a:srcRect l="4441"/>
          <a:stretch/>
        </p:blipFill>
        <p:spPr>
          <a:xfrm>
            <a:off x="3663269" y="2144715"/>
            <a:ext cx="1645705" cy="2194196"/>
          </a:xfrm>
          <a:prstGeom prst="rect">
            <a:avLst/>
          </a:prstGeom>
        </p:spPr>
      </p:pic>
      <p:sp>
        <p:nvSpPr>
          <p:cNvPr id="11" name="TextBox 10"/>
          <p:cNvSpPr txBox="1"/>
          <p:nvPr/>
        </p:nvSpPr>
        <p:spPr>
          <a:xfrm>
            <a:off x="3377263" y="4398032"/>
            <a:ext cx="2296077" cy="646331"/>
          </a:xfrm>
          <a:prstGeom prst="rect">
            <a:avLst/>
          </a:prstGeom>
          <a:noFill/>
        </p:spPr>
        <p:txBody>
          <a:bodyPr wrap="square" rtlCol="0">
            <a:spAutoFit/>
          </a:bodyPr>
          <a:lstStyle/>
          <a:p>
            <a:pPr algn="ctr"/>
            <a:r>
              <a:rPr lang="en-GB" dirty="0" smtClean="0">
                <a:solidFill>
                  <a:schemeClr val="tx2">
                    <a:lumMod val="50000"/>
                  </a:schemeClr>
                </a:solidFill>
              </a:rPr>
              <a:t>Mrs Turner</a:t>
            </a:r>
          </a:p>
          <a:p>
            <a:pPr algn="ctr"/>
            <a:r>
              <a:rPr lang="en-GB" dirty="0" smtClean="0">
                <a:solidFill>
                  <a:schemeClr val="tx2">
                    <a:lumMod val="50000"/>
                  </a:schemeClr>
                </a:solidFill>
              </a:rPr>
              <a:t>Teacher and EYFS Lead</a:t>
            </a:r>
            <a:endParaRPr lang="en-GB" dirty="0">
              <a:solidFill>
                <a:schemeClr val="tx2">
                  <a:lumMod val="50000"/>
                </a:schemeClr>
              </a:solidFill>
            </a:endParaRPr>
          </a:p>
        </p:txBody>
      </p:sp>
    </p:spTree>
    <p:extLst>
      <p:ext uri="{BB962C8B-B14F-4D97-AF65-F5344CB8AC3E}">
        <p14:creationId xmlns:p14="http://schemas.microsoft.com/office/powerpoint/2010/main" val="24371312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0800" y="533400"/>
            <a:ext cx="4534154" cy="697230"/>
          </a:xfrm>
        </p:spPr>
        <p:txBody>
          <a:bodyPr/>
          <a:lstStyle/>
          <a:p>
            <a:r>
              <a:rPr lang="en-US" u="sng" spc="-45" dirty="0" smtClean="0">
                <a:solidFill>
                  <a:schemeClr val="bg1"/>
                </a:solidFill>
                <a:uFill>
                  <a:solidFill>
                    <a:srgbClr val="002060"/>
                  </a:solidFill>
                </a:uFill>
              </a:rPr>
              <a:t>School Website</a:t>
            </a:r>
            <a:r>
              <a:rPr lang="en-GB" u="sng" spc="-45" dirty="0" smtClean="0">
                <a:solidFill>
                  <a:schemeClr val="bg1"/>
                </a:solidFill>
                <a:uFill>
                  <a:solidFill>
                    <a:srgbClr val="002060"/>
                  </a:solidFill>
                </a:uFill>
              </a:rPr>
              <a:t> </a:t>
            </a:r>
            <a:endParaRPr lang="en-GB" dirty="0">
              <a:solidFill>
                <a:schemeClr val="bg1"/>
              </a:solidFill>
            </a:endParaRPr>
          </a:p>
        </p:txBody>
      </p:sp>
      <p:pic>
        <p:nvPicPr>
          <p:cNvPr id="5" name="Picture 4"/>
          <p:cNvPicPr>
            <a:picLocks noChangeAspect="1"/>
          </p:cNvPicPr>
          <p:nvPr/>
        </p:nvPicPr>
        <p:blipFill rotWithShape="1">
          <a:blip r:embed="rId3"/>
          <a:srcRect t="1791"/>
          <a:stretch/>
        </p:blipFill>
        <p:spPr>
          <a:xfrm>
            <a:off x="1318851" y="2286000"/>
            <a:ext cx="6506293" cy="4178477"/>
          </a:xfrm>
          <a:prstGeom prst="rect">
            <a:avLst/>
          </a:prstGeom>
        </p:spPr>
      </p:pic>
      <p:sp>
        <p:nvSpPr>
          <p:cNvPr id="4" name="object 3"/>
          <p:cNvSpPr txBox="1"/>
          <p:nvPr/>
        </p:nvSpPr>
        <p:spPr>
          <a:xfrm>
            <a:off x="457200" y="1371600"/>
            <a:ext cx="8534400" cy="1120178"/>
          </a:xfrm>
          <a:prstGeom prst="rect">
            <a:avLst/>
          </a:prstGeom>
        </p:spPr>
        <p:txBody>
          <a:bodyPr vert="horz" wrap="square" lIns="0" tIns="12065" rIns="0" bIns="0" rtlCol="0">
            <a:spAutoFit/>
          </a:bodyPr>
          <a:lstStyle/>
          <a:p>
            <a:r>
              <a:rPr lang="en-GB" altLang="en-US" sz="2400" dirty="0" smtClean="0">
                <a:solidFill>
                  <a:srgbClr val="002060"/>
                </a:solidFill>
              </a:rPr>
              <a:t>‘New Parents’ page has lots of information to support with your child’s transition into school. </a:t>
            </a:r>
            <a:endParaRPr lang="en-GB" altLang="en-US" sz="3600" dirty="0" smtClean="0">
              <a:solidFill>
                <a:srgbClr val="002060"/>
              </a:solidFill>
            </a:endParaRPr>
          </a:p>
          <a:p>
            <a:endParaRPr lang="en-GB" altLang="en-US" sz="2400" dirty="0">
              <a:solidFill>
                <a:srgbClr val="002060"/>
              </a:solidFill>
            </a:endParaRPr>
          </a:p>
        </p:txBody>
      </p:sp>
    </p:spTree>
    <p:extLst>
      <p:ext uri="{BB962C8B-B14F-4D97-AF65-F5344CB8AC3E}">
        <p14:creationId xmlns:p14="http://schemas.microsoft.com/office/powerpoint/2010/main" val="25951787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712539" y="3733800"/>
            <a:ext cx="3962400" cy="1885025"/>
          </a:xfrm>
          <a:prstGeom prst="rect">
            <a:avLst/>
          </a:prstGeom>
        </p:spPr>
      </p:pic>
      <p:sp>
        <p:nvSpPr>
          <p:cNvPr id="3" name="Text Placeholder 2"/>
          <p:cNvSpPr>
            <a:spLocks noGrp="1"/>
          </p:cNvSpPr>
          <p:nvPr>
            <p:ph type="body" idx="1"/>
          </p:nvPr>
        </p:nvSpPr>
        <p:spPr>
          <a:xfrm>
            <a:off x="710067" y="1502743"/>
            <a:ext cx="7967345" cy="1846659"/>
          </a:xfrm>
        </p:spPr>
        <p:txBody>
          <a:bodyPr/>
          <a:lstStyle/>
          <a:p>
            <a:r>
              <a:rPr lang="en-US" i="0" u="none" dirty="0" smtClean="0">
                <a:solidFill>
                  <a:srgbClr val="002060"/>
                </a:solidFill>
              </a:rPr>
              <a:t>The office will communicate via email or through our communication system, Arbor.  This will be used for booking clubs, trips and parent consultations. </a:t>
            </a:r>
          </a:p>
          <a:p>
            <a:endParaRPr lang="en-US" i="0" u="none" dirty="0">
              <a:solidFill>
                <a:srgbClr val="002060"/>
              </a:solidFill>
            </a:endParaRPr>
          </a:p>
          <a:p>
            <a:r>
              <a:rPr lang="en-US" i="0" u="none" dirty="0" smtClean="0">
                <a:solidFill>
                  <a:srgbClr val="002060"/>
                </a:solidFill>
              </a:rPr>
              <a:t>You will receive an invitation to sign up via email.</a:t>
            </a:r>
            <a:endParaRPr lang="en-GB" i="0" u="none" dirty="0"/>
          </a:p>
        </p:txBody>
      </p:sp>
      <p:sp>
        <p:nvSpPr>
          <p:cNvPr id="5" name="Title 1"/>
          <p:cNvSpPr txBox="1">
            <a:spLocks/>
          </p:cNvSpPr>
          <p:nvPr/>
        </p:nvSpPr>
        <p:spPr>
          <a:xfrm>
            <a:off x="1828800" y="639875"/>
            <a:ext cx="5943600" cy="677108"/>
          </a:xfrm>
          <a:prstGeom prst="rect">
            <a:avLst/>
          </a:prstGeom>
        </p:spPr>
        <p:txBody>
          <a:bodyPr wrap="square" lIns="0" tIns="0" rIns="0" bIns="0">
            <a:spAutoFit/>
          </a:bodyPr>
          <a:lstStyle>
            <a:lvl1pPr>
              <a:defRPr sz="4400" b="0" i="0" u="heavy">
                <a:solidFill>
                  <a:srgbClr val="EDEBE0"/>
                </a:solidFill>
                <a:latin typeface="Arial"/>
                <a:ea typeface="+mj-ea"/>
                <a:cs typeface="Arial"/>
              </a:defRPr>
            </a:lvl1pPr>
          </a:lstStyle>
          <a:p>
            <a:r>
              <a:rPr lang="en-US" u="sng" kern="0" spc="-45" dirty="0" smtClean="0">
                <a:solidFill>
                  <a:schemeClr val="bg1"/>
                </a:solidFill>
                <a:uFill>
                  <a:solidFill>
                    <a:srgbClr val="002060"/>
                  </a:solidFill>
                </a:uFill>
              </a:rPr>
              <a:t>School Communication</a:t>
            </a:r>
            <a:r>
              <a:rPr lang="en-GB" u="sng" kern="0" spc="-45" dirty="0" smtClean="0">
                <a:solidFill>
                  <a:schemeClr val="bg1"/>
                </a:solidFill>
                <a:uFill>
                  <a:solidFill>
                    <a:srgbClr val="002060"/>
                  </a:solidFill>
                </a:uFill>
              </a:rPr>
              <a:t> </a:t>
            </a:r>
            <a:endParaRPr lang="en-GB" kern="0" dirty="0">
              <a:solidFill>
                <a:schemeClr val="bg1"/>
              </a:solidFill>
            </a:endParaRPr>
          </a:p>
        </p:txBody>
      </p:sp>
    </p:spTree>
    <p:extLst>
      <p:ext uri="{BB962C8B-B14F-4D97-AF65-F5344CB8AC3E}">
        <p14:creationId xmlns:p14="http://schemas.microsoft.com/office/powerpoint/2010/main" val="31441714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97889" y="302131"/>
            <a:ext cx="5753735" cy="696595"/>
          </a:xfrm>
          <a:prstGeom prst="rect">
            <a:avLst/>
          </a:prstGeom>
        </p:spPr>
        <p:txBody>
          <a:bodyPr vert="horz" wrap="square" lIns="0" tIns="13335" rIns="0" bIns="0" rtlCol="0">
            <a:spAutoFit/>
          </a:bodyPr>
          <a:lstStyle/>
          <a:p>
            <a:pPr marL="12700">
              <a:lnSpc>
                <a:spcPct val="100000"/>
              </a:lnSpc>
              <a:spcBef>
                <a:spcPts val="105"/>
              </a:spcBef>
            </a:pPr>
            <a:r>
              <a:rPr u="sng" spc="-325" dirty="0">
                <a:solidFill>
                  <a:srgbClr val="002060"/>
                </a:solidFill>
                <a:uFill>
                  <a:solidFill>
                    <a:srgbClr val="002060"/>
                  </a:solidFill>
                </a:uFill>
                <a:latin typeface="+mj-lt"/>
              </a:rPr>
              <a:t>Messages </a:t>
            </a:r>
            <a:r>
              <a:rPr u="sng" spc="-45" dirty="0">
                <a:solidFill>
                  <a:srgbClr val="002060"/>
                </a:solidFill>
                <a:uFill>
                  <a:solidFill>
                    <a:srgbClr val="002060"/>
                  </a:solidFill>
                </a:uFill>
                <a:latin typeface="+mj-lt"/>
              </a:rPr>
              <a:t>from </a:t>
            </a:r>
            <a:r>
              <a:rPr u="sng" spc="-50" dirty="0">
                <a:solidFill>
                  <a:srgbClr val="002060"/>
                </a:solidFill>
                <a:uFill>
                  <a:solidFill>
                    <a:srgbClr val="002060"/>
                  </a:solidFill>
                </a:uFill>
                <a:latin typeface="+mj-lt"/>
              </a:rPr>
              <a:t>the</a:t>
            </a:r>
            <a:r>
              <a:rPr u="sng" spc="-375" dirty="0">
                <a:solidFill>
                  <a:srgbClr val="002060"/>
                </a:solidFill>
                <a:uFill>
                  <a:solidFill>
                    <a:srgbClr val="002060"/>
                  </a:solidFill>
                </a:uFill>
                <a:latin typeface="+mj-lt"/>
              </a:rPr>
              <a:t> </a:t>
            </a:r>
            <a:r>
              <a:rPr u="sng" spc="-90" dirty="0">
                <a:solidFill>
                  <a:srgbClr val="002060"/>
                </a:solidFill>
                <a:uFill>
                  <a:solidFill>
                    <a:srgbClr val="002060"/>
                  </a:solidFill>
                </a:uFill>
                <a:latin typeface="+mj-lt"/>
              </a:rPr>
              <a:t>office</a:t>
            </a:r>
          </a:p>
        </p:txBody>
      </p:sp>
      <p:sp>
        <p:nvSpPr>
          <p:cNvPr id="3" name="object 3"/>
          <p:cNvSpPr txBox="1"/>
          <p:nvPr/>
        </p:nvSpPr>
        <p:spPr>
          <a:xfrm>
            <a:off x="497889" y="1295400"/>
            <a:ext cx="8004809" cy="4772204"/>
          </a:xfrm>
          <a:prstGeom prst="rect">
            <a:avLst/>
          </a:prstGeom>
        </p:spPr>
        <p:txBody>
          <a:bodyPr vert="horz" wrap="square" lIns="0" tIns="13335" rIns="0" bIns="0" rtlCol="0">
            <a:spAutoFit/>
          </a:bodyPr>
          <a:lstStyle/>
          <a:p>
            <a:pPr marL="12700">
              <a:lnSpc>
                <a:spcPts val="2039"/>
              </a:lnSpc>
              <a:spcBef>
                <a:spcPts val="105"/>
              </a:spcBef>
              <a:tabLst>
                <a:tab pos="354965" algn="l"/>
                <a:tab pos="355600" algn="l"/>
              </a:tabLst>
            </a:pPr>
            <a:r>
              <a:rPr lang="en-GB" sz="2000" spc="-145" dirty="0" smtClean="0">
                <a:solidFill>
                  <a:srgbClr val="0070C0"/>
                </a:solidFill>
                <a:latin typeface="Arial" panose="020B0604020202020204" pitchFamily="34" charset="0"/>
                <a:cs typeface="Arial" panose="020B0604020202020204" pitchFamily="34" charset="0"/>
              </a:rPr>
              <a:t>As part of the Office Team we are excited to welcome your child/</a:t>
            </a:r>
            <a:r>
              <a:rPr lang="en-GB" sz="2000" spc="-145" dirty="0" err="1" smtClean="0">
                <a:solidFill>
                  <a:srgbClr val="0070C0"/>
                </a:solidFill>
                <a:latin typeface="Arial" panose="020B0604020202020204" pitchFamily="34" charset="0"/>
                <a:cs typeface="Arial" panose="020B0604020202020204" pitchFamily="34" charset="0"/>
              </a:rPr>
              <a:t>ren</a:t>
            </a:r>
            <a:r>
              <a:rPr lang="en-GB" sz="2000" spc="-145" dirty="0" smtClean="0">
                <a:solidFill>
                  <a:srgbClr val="0070C0"/>
                </a:solidFill>
                <a:latin typeface="Arial" panose="020B0604020202020204" pitchFamily="34" charset="0"/>
                <a:cs typeface="Arial" panose="020B0604020202020204" pitchFamily="34" charset="0"/>
              </a:rPr>
              <a:t> to </a:t>
            </a:r>
          </a:p>
          <a:p>
            <a:pPr marL="12700">
              <a:lnSpc>
                <a:spcPts val="2039"/>
              </a:lnSpc>
              <a:spcBef>
                <a:spcPts val="105"/>
              </a:spcBef>
              <a:tabLst>
                <a:tab pos="354965" algn="l"/>
                <a:tab pos="355600" algn="l"/>
              </a:tabLst>
            </a:pPr>
            <a:r>
              <a:rPr lang="en-GB" sz="2000" spc="-145" dirty="0" smtClean="0">
                <a:solidFill>
                  <a:srgbClr val="0070C0"/>
                </a:solidFill>
                <a:latin typeface="Arial" panose="020B0604020202020204" pitchFamily="34" charset="0"/>
                <a:cs typeface="Arial" panose="020B0604020202020204" pitchFamily="34" charset="0"/>
              </a:rPr>
              <a:t>Blackwell.  To help us as much as possible please be mindful of the following:</a:t>
            </a:r>
          </a:p>
          <a:p>
            <a:pPr marL="355600" indent="-342900">
              <a:lnSpc>
                <a:spcPts val="2039"/>
              </a:lnSpc>
              <a:spcBef>
                <a:spcPts val="105"/>
              </a:spcBef>
              <a:buChar char="•"/>
              <a:tabLst>
                <a:tab pos="354965" algn="l"/>
                <a:tab pos="355600" algn="l"/>
              </a:tabLst>
            </a:pPr>
            <a:r>
              <a:rPr spc="-145" dirty="0" smtClean="0">
                <a:solidFill>
                  <a:srgbClr val="002060"/>
                </a:solidFill>
                <a:latin typeface="Arial" panose="020B0604020202020204" pitchFamily="34" charset="0"/>
                <a:cs typeface="Arial" panose="020B0604020202020204" pitchFamily="34" charset="0"/>
              </a:rPr>
              <a:t>We</a:t>
            </a:r>
            <a:r>
              <a:rPr spc="-114" dirty="0" smtClean="0">
                <a:solidFill>
                  <a:srgbClr val="002060"/>
                </a:solidFill>
                <a:latin typeface="Arial" panose="020B0604020202020204" pitchFamily="34" charset="0"/>
                <a:cs typeface="Arial" panose="020B0604020202020204" pitchFamily="34" charset="0"/>
              </a:rPr>
              <a:t> </a:t>
            </a:r>
            <a:r>
              <a:rPr spc="-90" dirty="0">
                <a:solidFill>
                  <a:srgbClr val="002060"/>
                </a:solidFill>
                <a:latin typeface="Arial" panose="020B0604020202020204" pitchFamily="34" charset="0"/>
                <a:cs typeface="Arial" panose="020B0604020202020204" pitchFamily="34" charset="0"/>
              </a:rPr>
              <a:t>need</a:t>
            </a:r>
            <a:r>
              <a:rPr spc="-110" dirty="0">
                <a:solidFill>
                  <a:srgbClr val="002060"/>
                </a:solidFill>
                <a:latin typeface="Arial" panose="020B0604020202020204" pitchFamily="34" charset="0"/>
                <a:cs typeface="Arial" panose="020B0604020202020204" pitchFamily="34" charset="0"/>
              </a:rPr>
              <a:t> </a:t>
            </a:r>
            <a:r>
              <a:rPr spc="15" dirty="0">
                <a:solidFill>
                  <a:srgbClr val="002060"/>
                </a:solidFill>
                <a:latin typeface="Arial" panose="020B0604020202020204" pitchFamily="34" charset="0"/>
                <a:cs typeface="Arial" panose="020B0604020202020204" pitchFamily="34" charset="0"/>
              </a:rPr>
              <a:t>to</a:t>
            </a:r>
            <a:r>
              <a:rPr spc="-114" dirty="0">
                <a:solidFill>
                  <a:srgbClr val="002060"/>
                </a:solidFill>
                <a:latin typeface="Arial" panose="020B0604020202020204" pitchFamily="34" charset="0"/>
                <a:cs typeface="Arial" panose="020B0604020202020204" pitchFamily="34" charset="0"/>
              </a:rPr>
              <a:t> </a:t>
            </a:r>
            <a:r>
              <a:rPr spc="-155" dirty="0">
                <a:solidFill>
                  <a:srgbClr val="002060"/>
                </a:solidFill>
                <a:latin typeface="Arial" panose="020B0604020202020204" pitchFamily="34" charset="0"/>
                <a:cs typeface="Arial" panose="020B0604020202020204" pitchFamily="34" charset="0"/>
              </a:rPr>
              <a:t>see</a:t>
            </a:r>
            <a:r>
              <a:rPr spc="-90" dirty="0">
                <a:solidFill>
                  <a:srgbClr val="002060"/>
                </a:solidFill>
                <a:latin typeface="Arial" panose="020B0604020202020204" pitchFamily="34" charset="0"/>
                <a:cs typeface="Arial" panose="020B0604020202020204" pitchFamily="34" charset="0"/>
              </a:rPr>
              <a:t> </a:t>
            </a:r>
            <a:r>
              <a:rPr spc="-155" dirty="0">
                <a:solidFill>
                  <a:srgbClr val="002060"/>
                </a:solidFill>
                <a:latin typeface="Arial" panose="020B0604020202020204" pitchFamily="34" charset="0"/>
                <a:cs typeface="Arial" panose="020B0604020202020204" pitchFamily="34" charset="0"/>
              </a:rPr>
              <a:t>a</a:t>
            </a:r>
            <a:r>
              <a:rPr spc="-105" dirty="0">
                <a:solidFill>
                  <a:srgbClr val="002060"/>
                </a:solidFill>
                <a:latin typeface="Arial" panose="020B0604020202020204" pitchFamily="34" charset="0"/>
                <a:cs typeface="Arial" panose="020B0604020202020204" pitchFamily="34" charset="0"/>
              </a:rPr>
              <a:t> </a:t>
            </a:r>
            <a:r>
              <a:rPr spc="-100" dirty="0">
                <a:solidFill>
                  <a:srgbClr val="002060"/>
                </a:solidFill>
                <a:latin typeface="Arial" panose="020B0604020202020204" pitchFamily="34" charset="0"/>
                <a:cs typeface="Arial" panose="020B0604020202020204" pitchFamily="34" charset="0"/>
              </a:rPr>
              <a:t>copy</a:t>
            </a:r>
            <a:r>
              <a:rPr spc="-130" dirty="0">
                <a:solidFill>
                  <a:srgbClr val="002060"/>
                </a:solidFill>
                <a:latin typeface="Arial" panose="020B0604020202020204" pitchFamily="34" charset="0"/>
                <a:cs typeface="Arial" panose="020B0604020202020204" pitchFamily="34" charset="0"/>
              </a:rPr>
              <a:t> </a:t>
            </a:r>
            <a:r>
              <a:rPr spc="-5" dirty="0">
                <a:solidFill>
                  <a:srgbClr val="002060"/>
                </a:solidFill>
                <a:latin typeface="Arial" panose="020B0604020202020204" pitchFamily="34" charset="0"/>
                <a:cs typeface="Arial" panose="020B0604020202020204" pitchFamily="34" charset="0"/>
              </a:rPr>
              <a:t>of</a:t>
            </a:r>
            <a:r>
              <a:rPr spc="-114" dirty="0">
                <a:solidFill>
                  <a:srgbClr val="002060"/>
                </a:solidFill>
                <a:latin typeface="Arial" panose="020B0604020202020204" pitchFamily="34" charset="0"/>
                <a:cs typeface="Arial" panose="020B0604020202020204" pitchFamily="34" charset="0"/>
              </a:rPr>
              <a:t> </a:t>
            </a:r>
            <a:r>
              <a:rPr spc="-55" dirty="0">
                <a:solidFill>
                  <a:srgbClr val="002060"/>
                </a:solidFill>
                <a:latin typeface="Arial" panose="020B0604020202020204" pitchFamily="34" charset="0"/>
                <a:cs typeface="Arial" panose="020B0604020202020204" pitchFamily="34" charset="0"/>
              </a:rPr>
              <a:t>your</a:t>
            </a:r>
            <a:r>
              <a:rPr spc="-125" dirty="0">
                <a:solidFill>
                  <a:srgbClr val="002060"/>
                </a:solidFill>
                <a:latin typeface="Arial" panose="020B0604020202020204" pitchFamily="34" charset="0"/>
                <a:cs typeface="Arial" panose="020B0604020202020204" pitchFamily="34" charset="0"/>
              </a:rPr>
              <a:t> </a:t>
            </a:r>
            <a:r>
              <a:rPr spc="-75" dirty="0">
                <a:solidFill>
                  <a:srgbClr val="002060"/>
                </a:solidFill>
                <a:latin typeface="Arial" panose="020B0604020202020204" pitchFamily="34" charset="0"/>
                <a:cs typeface="Arial" panose="020B0604020202020204" pitchFamily="34" charset="0"/>
              </a:rPr>
              <a:t>child’s</a:t>
            </a:r>
            <a:r>
              <a:rPr spc="-105" dirty="0">
                <a:solidFill>
                  <a:srgbClr val="002060"/>
                </a:solidFill>
                <a:latin typeface="Arial" panose="020B0604020202020204" pitchFamily="34" charset="0"/>
                <a:cs typeface="Arial" panose="020B0604020202020204" pitchFamily="34" charset="0"/>
              </a:rPr>
              <a:t> </a:t>
            </a:r>
            <a:r>
              <a:rPr spc="5" dirty="0">
                <a:solidFill>
                  <a:srgbClr val="002060"/>
                </a:solidFill>
                <a:latin typeface="Arial" panose="020B0604020202020204" pitchFamily="34" charset="0"/>
                <a:cs typeface="Arial" panose="020B0604020202020204" pitchFamily="34" charset="0"/>
              </a:rPr>
              <a:t>birth</a:t>
            </a:r>
            <a:r>
              <a:rPr spc="-105" dirty="0">
                <a:solidFill>
                  <a:srgbClr val="002060"/>
                </a:solidFill>
                <a:latin typeface="Arial" panose="020B0604020202020204" pitchFamily="34" charset="0"/>
                <a:cs typeface="Arial" panose="020B0604020202020204" pitchFamily="34" charset="0"/>
              </a:rPr>
              <a:t> </a:t>
            </a:r>
            <a:r>
              <a:rPr spc="-40" dirty="0">
                <a:solidFill>
                  <a:srgbClr val="002060"/>
                </a:solidFill>
                <a:latin typeface="Arial" panose="020B0604020202020204" pitchFamily="34" charset="0"/>
                <a:cs typeface="Arial" panose="020B0604020202020204" pitchFamily="34" charset="0"/>
              </a:rPr>
              <a:t>certificate</a:t>
            </a:r>
            <a:r>
              <a:rPr spc="-75" dirty="0">
                <a:solidFill>
                  <a:srgbClr val="002060"/>
                </a:solidFill>
                <a:latin typeface="Arial" panose="020B0604020202020204" pitchFamily="34" charset="0"/>
                <a:cs typeface="Arial" panose="020B0604020202020204" pitchFamily="34" charset="0"/>
              </a:rPr>
              <a:t> </a:t>
            </a:r>
            <a:r>
              <a:rPr spc="35" dirty="0">
                <a:solidFill>
                  <a:srgbClr val="002060"/>
                </a:solidFill>
                <a:latin typeface="Arial" panose="020B0604020202020204" pitchFamily="34" charset="0"/>
                <a:cs typeface="Arial" panose="020B0604020202020204" pitchFamily="34" charset="0"/>
              </a:rPr>
              <a:t>if</a:t>
            </a:r>
            <a:r>
              <a:rPr spc="-95" dirty="0">
                <a:solidFill>
                  <a:srgbClr val="002060"/>
                </a:solidFill>
                <a:latin typeface="Arial" panose="020B0604020202020204" pitchFamily="34" charset="0"/>
                <a:cs typeface="Arial" panose="020B0604020202020204" pitchFamily="34" charset="0"/>
              </a:rPr>
              <a:t> </a:t>
            </a:r>
            <a:r>
              <a:rPr spc="-75" dirty="0">
                <a:solidFill>
                  <a:srgbClr val="002060"/>
                </a:solidFill>
                <a:latin typeface="Arial" panose="020B0604020202020204" pitchFamily="34" charset="0"/>
                <a:cs typeface="Arial" panose="020B0604020202020204" pitchFamily="34" charset="0"/>
              </a:rPr>
              <a:t>we</a:t>
            </a:r>
            <a:r>
              <a:rPr spc="-110" dirty="0">
                <a:solidFill>
                  <a:srgbClr val="002060"/>
                </a:solidFill>
                <a:latin typeface="Arial" panose="020B0604020202020204" pitchFamily="34" charset="0"/>
                <a:cs typeface="Arial" panose="020B0604020202020204" pitchFamily="34" charset="0"/>
              </a:rPr>
              <a:t> </a:t>
            </a:r>
            <a:r>
              <a:rPr spc="-125" dirty="0">
                <a:solidFill>
                  <a:srgbClr val="002060"/>
                </a:solidFill>
                <a:latin typeface="Arial" panose="020B0604020202020204" pitchFamily="34" charset="0"/>
                <a:cs typeface="Arial" panose="020B0604020202020204" pitchFamily="34" charset="0"/>
              </a:rPr>
              <a:t>have</a:t>
            </a:r>
            <a:r>
              <a:rPr spc="-105" dirty="0">
                <a:solidFill>
                  <a:srgbClr val="002060"/>
                </a:solidFill>
                <a:latin typeface="Arial" panose="020B0604020202020204" pitchFamily="34" charset="0"/>
                <a:cs typeface="Arial" panose="020B0604020202020204" pitchFamily="34" charset="0"/>
              </a:rPr>
              <a:t> </a:t>
            </a:r>
            <a:r>
              <a:rPr spc="-5" dirty="0">
                <a:solidFill>
                  <a:srgbClr val="002060"/>
                </a:solidFill>
                <a:latin typeface="Arial" panose="020B0604020202020204" pitchFamily="34" charset="0"/>
                <a:cs typeface="Arial" panose="020B0604020202020204" pitchFamily="34" charset="0"/>
              </a:rPr>
              <a:t>not</a:t>
            </a:r>
            <a:r>
              <a:rPr spc="-110" dirty="0">
                <a:solidFill>
                  <a:srgbClr val="002060"/>
                </a:solidFill>
                <a:latin typeface="Arial" panose="020B0604020202020204" pitchFamily="34" charset="0"/>
                <a:cs typeface="Arial" panose="020B0604020202020204" pitchFamily="34" charset="0"/>
              </a:rPr>
              <a:t> </a:t>
            </a:r>
            <a:r>
              <a:rPr spc="-80" dirty="0">
                <a:solidFill>
                  <a:srgbClr val="002060"/>
                </a:solidFill>
                <a:latin typeface="Arial" panose="020B0604020202020204" pitchFamily="34" charset="0"/>
                <a:cs typeface="Arial" panose="020B0604020202020204" pitchFamily="34" charset="0"/>
              </a:rPr>
              <a:t>done</a:t>
            </a:r>
            <a:endParaRPr dirty="0">
              <a:solidFill>
                <a:srgbClr val="002060"/>
              </a:solidFill>
              <a:latin typeface="Arial" panose="020B0604020202020204" pitchFamily="34" charset="0"/>
              <a:cs typeface="Arial" panose="020B0604020202020204" pitchFamily="34" charset="0"/>
            </a:endParaRPr>
          </a:p>
          <a:p>
            <a:pPr marL="355600">
              <a:lnSpc>
                <a:spcPts val="2039"/>
              </a:lnSpc>
            </a:pPr>
            <a:r>
              <a:rPr spc="-140" dirty="0">
                <a:solidFill>
                  <a:srgbClr val="002060"/>
                </a:solidFill>
                <a:latin typeface="Arial" panose="020B0604020202020204" pitchFamily="34" charset="0"/>
                <a:cs typeface="Arial" panose="020B0604020202020204" pitchFamily="34" charset="0"/>
              </a:rPr>
              <a:t>so</a:t>
            </a:r>
            <a:r>
              <a:rPr spc="-110" dirty="0">
                <a:solidFill>
                  <a:srgbClr val="002060"/>
                </a:solidFill>
                <a:latin typeface="Arial" panose="020B0604020202020204" pitchFamily="34" charset="0"/>
                <a:cs typeface="Arial" panose="020B0604020202020204" pitchFamily="34" charset="0"/>
              </a:rPr>
              <a:t> </a:t>
            </a:r>
            <a:r>
              <a:rPr spc="-95" dirty="0">
                <a:solidFill>
                  <a:srgbClr val="002060"/>
                </a:solidFill>
                <a:latin typeface="Arial" panose="020B0604020202020204" pitchFamily="34" charset="0"/>
                <a:cs typeface="Arial" panose="020B0604020202020204" pitchFamily="34" charset="0"/>
              </a:rPr>
              <a:t>already.</a:t>
            </a:r>
            <a:endParaRPr dirty="0">
              <a:solidFill>
                <a:srgbClr val="002060"/>
              </a:solidFill>
              <a:latin typeface="Arial" panose="020B0604020202020204" pitchFamily="34" charset="0"/>
              <a:cs typeface="Arial" panose="020B0604020202020204" pitchFamily="34" charset="0"/>
            </a:endParaRPr>
          </a:p>
          <a:p>
            <a:pPr>
              <a:lnSpc>
                <a:spcPct val="100000"/>
              </a:lnSpc>
              <a:spcBef>
                <a:spcPts val="50"/>
              </a:spcBef>
            </a:pPr>
            <a:endParaRPr sz="800" dirty="0">
              <a:solidFill>
                <a:srgbClr val="002060"/>
              </a:solidFill>
              <a:latin typeface="Arial" panose="020B0604020202020204" pitchFamily="34" charset="0"/>
              <a:cs typeface="Arial" panose="020B0604020202020204" pitchFamily="34" charset="0"/>
            </a:endParaRPr>
          </a:p>
          <a:p>
            <a:pPr marL="355600" marR="5080" indent="-342900">
              <a:lnSpc>
                <a:spcPct val="70000"/>
              </a:lnSpc>
              <a:spcBef>
                <a:spcPts val="5"/>
              </a:spcBef>
              <a:buChar char="•"/>
              <a:tabLst>
                <a:tab pos="354965" algn="l"/>
                <a:tab pos="355600" algn="l"/>
              </a:tabLst>
            </a:pPr>
            <a:r>
              <a:rPr spc="-155" dirty="0">
                <a:solidFill>
                  <a:srgbClr val="002060"/>
                </a:solidFill>
                <a:latin typeface="Arial" panose="020B0604020202020204" pitchFamily="34" charset="0"/>
                <a:cs typeface="Arial" panose="020B0604020202020204" pitchFamily="34" charset="0"/>
              </a:rPr>
              <a:t>Keep</a:t>
            </a:r>
            <a:r>
              <a:rPr spc="-110" dirty="0">
                <a:solidFill>
                  <a:srgbClr val="002060"/>
                </a:solidFill>
                <a:latin typeface="Arial" panose="020B0604020202020204" pitchFamily="34" charset="0"/>
                <a:cs typeface="Arial" panose="020B0604020202020204" pitchFamily="34" charset="0"/>
              </a:rPr>
              <a:t> </a:t>
            </a:r>
            <a:r>
              <a:rPr spc="-60" dirty="0">
                <a:solidFill>
                  <a:srgbClr val="002060"/>
                </a:solidFill>
                <a:latin typeface="Arial" panose="020B0604020202020204" pitchFamily="34" charset="0"/>
                <a:cs typeface="Arial" panose="020B0604020202020204" pitchFamily="34" charset="0"/>
              </a:rPr>
              <a:t>contact</a:t>
            </a:r>
            <a:r>
              <a:rPr spc="-105" dirty="0">
                <a:solidFill>
                  <a:srgbClr val="002060"/>
                </a:solidFill>
                <a:latin typeface="Arial" panose="020B0604020202020204" pitchFamily="34" charset="0"/>
                <a:cs typeface="Arial" panose="020B0604020202020204" pitchFamily="34" charset="0"/>
              </a:rPr>
              <a:t> </a:t>
            </a:r>
            <a:r>
              <a:rPr spc="-65" dirty="0">
                <a:solidFill>
                  <a:srgbClr val="002060"/>
                </a:solidFill>
                <a:latin typeface="Arial" panose="020B0604020202020204" pitchFamily="34" charset="0"/>
                <a:cs typeface="Arial" panose="020B0604020202020204" pitchFamily="34" charset="0"/>
              </a:rPr>
              <a:t>details</a:t>
            </a:r>
            <a:r>
              <a:rPr spc="-85" dirty="0">
                <a:solidFill>
                  <a:srgbClr val="002060"/>
                </a:solidFill>
                <a:latin typeface="Arial" panose="020B0604020202020204" pitchFamily="34" charset="0"/>
                <a:cs typeface="Arial" panose="020B0604020202020204" pitchFamily="34" charset="0"/>
              </a:rPr>
              <a:t> </a:t>
            </a:r>
            <a:r>
              <a:rPr spc="-65" dirty="0">
                <a:solidFill>
                  <a:srgbClr val="002060"/>
                </a:solidFill>
                <a:latin typeface="Arial" panose="020B0604020202020204" pitchFamily="34" charset="0"/>
                <a:cs typeface="Arial" panose="020B0604020202020204" pitchFamily="34" charset="0"/>
              </a:rPr>
              <a:t>up</a:t>
            </a:r>
            <a:r>
              <a:rPr spc="-114" dirty="0">
                <a:solidFill>
                  <a:srgbClr val="002060"/>
                </a:solidFill>
                <a:latin typeface="Arial" panose="020B0604020202020204" pitchFamily="34" charset="0"/>
                <a:cs typeface="Arial" panose="020B0604020202020204" pitchFamily="34" charset="0"/>
              </a:rPr>
              <a:t> </a:t>
            </a:r>
            <a:r>
              <a:rPr spc="15" dirty="0">
                <a:solidFill>
                  <a:srgbClr val="002060"/>
                </a:solidFill>
                <a:latin typeface="Arial" panose="020B0604020202020204" pitchFamily="34" charset="0"/>
                <a:cs typeface="Arial" panose="020B0604020202020204" pitchFamily="34" charset="0"/>
              </a:rPr>
              <a:t>to</a:t>
            </a:r>
            <a:r>
              <a:rPr spc="-95" dirty="0">
                <a:solidFill>
                  <a:srgbClr val="002060"/>
                </a:solidFill>
                <a:latin typeface="Arial" panose="020B0604020202020204" pitchFamily="34" charset="0"/>
                <a:cs typeface="Arial" panose="020B0604020202020204" pitchFamily="34" charset="0"/>
              </a:rPr>
              <a:t> </a:t>
            </a:r>
            <a:r>
              <a:rPr spc="-70" dirty="0">
                <a:solidFill>
                  <a:srgbClr val="002060"/>
                </a:solidFill>
                <a:latin typeface="Arial" panose="020B0604020202020204" pitchFamily="34" charset="0"/>
                <a:cs typeface="Arial" panose="020B0604020202020204" pitchFamily="34" charset="0"/>
              </a:rPr>
              <a:t>date</a:t>
            </a:r>
            <a:r>
              <a:rPr spc="-105" dirty="0">
                <a:solidFill>
                  <a:srgbClr val="002060"/>
                </a:solidFill>
                <a:latin typeface="Arial" panose="020B0604020202020204" pitchFamily="34" charset="0"/>
                <a:cs typeface="Arial" panose="020B0604020202020204" pitchFamily="34" charset="0"/>
              </a:rPr>
              <a:t> </a:t>
            </a:r>
            <a:r>
              <a:rPr spc="-185" dirty="0">
                <a:solidFill>
                  <a:srgbClr val="002060"/>
                </a:solidFill>
                <a:latin typeface="Arial" panose="020B0604020202020204" pitchFamily="34" charset="0"/>
                <a:cs typeface="Arial" panose="020B0604020202020204" pitchFamily="34" charset="0"/>
              </a:rPr>
              <a:t>as</a:t>
            </a:r>
            <a:r>
              <a:rPr spc="-90" dirty="0">
                <a:solidFill>
                  <a:srgbClr val="002060"/>
                </a:solidFill>
                <a:latin typeface="Arial" panose="020B0604020202020204" pitchFamily="34" charset="0"/>
                <a:cs typeface="Arial" panose="020B0604020202020204" pitchFamily="34" charset="0"/>
              </a:rPr>
              <a:t> </a:t>
            </a:r>
            <a:r>
              <a:rPr spc="-75" dirty="0">
                <a:solidFill>
                  <a:srgbClr val="002060"/>
                </a:solidFill>
                <a:latin typeface="Arial" panose="020B0604020202020204" pitchFamily="34" charset="0"/>
                <a:cs typeface="Arial" panose="020B0604020202020204" pitchFamily="34" charset="0"/>
              </a:rPr>
              <a:t>we</a:t>
            </a:r>
            <a:r>
              <a:rPr spc="-110" dirty="0">
                <a:solidFill>
                  <a:srgbClr val="002060"/>
                </a:solidFill>
                <a:latin typeface="Arial" panose="020B0604020202020204" pitchFamily="34" charset="0"/>
                <a:cs typeface="Arial" panose="020B0604020202020204" pitchFamily="34" charset="0"/>
              </a:rPr>
              <a:t> </a:t>
            </a:r>
            <a:r>
              <a:rPr spc="-120" dirty="0">
                <a:solidFill>
                  <a:srgbClr val="002060"/>
                </a:solidFill>
                <a:latin typeface="Arial" panose="020B0604020202020204" pitchFamily="34" charset="0"/>
                <a:cs typeface="Arial" panose="020B0604020202020204" pitchFamily="34" charset="0"/>
              </a:rPr>
              <a:t>may</a:t>
            </a:r>
            <a:r>
              <a:rPr spc="-105" dirty="0">
                <a:solidFill>
                  <a:srgbClr val="002060"/>
                </a:solidFill>
                <a:latin typeface="Arial" panose="020B0604020202020204" pitchFamily="34" charset="0"/>
                <a:cs typeface="Arial" panose="020B0604020202020204" pitchFamily="34" charset="0"/>
              </a:rPr>
              <a:t> </a:t>
            </a:r>
            <a:r>
              <a:rPr spc="-95" dirty="0">
                <a:solidFill>
                  <a:srgbClr val="002060"/>
                </a:solidFill>
                <a:latin typeface="Arial" panose="020B0604020202020204" pitchFamily="34" charset="0"/>
                <a:cs typeface="Arial" panose="020B0604020202020204" pitchFamily="34" charset="0"/>
              </a:rPr>
              <a:t>need</a:t>
            </a:r>
            <a:r>
              <a:rPr spc="-114" dirty="0">
                <a:solidFill>
                  <a:srgbClr val="002060"/>
                </a:solidFill>
                <a:latin typeface="Arial" panose="020B0604020202020204" pitchFamily="34" charset="0"/>
                <a:cs typeface="Arial" panose="020B0604020202020204" pitchFamily="34" charset="0"/>
              </a:rPr>
              <a:t> </a:t>
            </a:r>
            <a:r>
              <a:rPr spc="15" dirty="0">
                <a:solidFill>
                  <a:srgbClr val="002060"/>
                </a:solidFill>
                <a:latin typeface="Arial" panose="020B0604020202020204" pitchFamily="34" charset="0"/>
                <a:cs typeface="Arial" panose="020B0604020202020204" pitchFamily="34" charset="0"/>
              </a:rPr>
              <a:t>to</a:t>
            </a:r>
            <a:r>
              <a:rPr spc="-110" dirty="0">
                <a:solidFill>
                  <a:srgbClr val="002060"/>
                </a:solidFill>
                <a:latin typeface="Arial" panose="020B0604020202020204" pitchFamily="34" charset="0"/>
                <a:cs typeface="Arial" panose="020B0604020202020204" pitchFamily="34" charset="0"/>
              </a:rPr>
              <a:t> </a:t>
            </a:r>
            <a:r>
              <a:rPr spc="-60" dirty="0">
                <a:solidFill>
                  <a:srgbClr val="002060"/>
                </a:solidFill>
                <a:latin typeface="Arial" panose="020B0604020202020204" pitchFamily="34" charset="0"/>
                <a:cs typeface="Arial" panose="020B0604020202020204" pitchFamily="34" charset="0"/>
              </a:rPr>
              <a:t>contact</a:t>
            </a:r>
            <a:r>
              <a:rPr spc="-100" dirty="0">
                <a:solidFill>
                  <a:srgbClr val="002060"/>
                </a:solidFill>
                <a:latin typeface="Arial" panose="020B0604020202020204" pitchFamily="34" charset="0"/>
                <a:cs typeface="Arial" panose="020B0604020202020204" pitchFamily="34" charset="0"/>
              </a:rPr>
              <a:t> </a:t>
            </a:r>
            <a:r>
              <a:rPr spc="-80" dirty="0">
                <a:solidFill>
                  <a:srgbClr val="002060"/>
                </a:solidFill>
                <a:latin typeface="Arial" panose="020B0604020202020204" pitchFamily="34" charset="0"/>
                <a:cs typeface="Arial" panose="020B0604020202020204" pitchFamily="34" charset="0"/>
              </a:rPr>
              <a:t>you</a:t>
            </a:r>
            <a:r>
              <a:rPr spc="-120" dirty="0">
                <a:solidFill>
                  <a:srgbClr val="002060"/>
                </a:solidFill>
                <a:latin typeface="Arial" panose="020B0604020202020204" pitchFamily="34" charset="0"/>
                <a:cs typeface="Arial" panose="020B0604020202020204" pitchFamily="34" charset="0"/>
              </a:rPr>
              <a:t> </a:t>
            </a:r>
            <a:r>
              <a:rPr spc="-45" dirty="0">
                <a:solidFill>
                  <a:srgbClr val="002060"/>
                </a:solidFill>
                <a:latin typeface="Arial" panose="020B0604020202020204" pitchFamily="34" charset="0"/>
                <a:cs typeface="Arial" panose="020B0604020202020204" pitchFamily="34" charset="0"/>
              </a:rPr>
              <a:t>about</a:t>
            </a:r>
            <a:r>
              <a:rPr spc="-125" dirty="0">
                <a:solidFill>
                  <a:srgbClr val="002060"/>
                </a:solidFill>
                <a:latin typeface="Arial" panose="020B0604020202020204" pitchFamily="34" charset="0"/>
                <a:cs typeface="Arial" panose="020B0604020202020204" pitchFamily="34" charset="0"/>
              </a:rPr>
              <a:t> </a:t>
            </a:r>
            <a:r>
              <a:rPr spc="-55" dirty="0">
                <a:solidFill>
                  <a:srgbClr val="002060"/>
                </a:solidFill>
                <a:latin typeface="Arial" panose="020B0604020202020204" pitchFamily="34" charset="0"/>
                <a:cs typeface="Arial" panose="020B0604020202020204" pitchFamily="34" charset="0"/>
              </a:rPr>
              <a:t>your  </a:t>
            </a:r>
            <a:r>
              <a:rPr spc="-50" dirty="0">
                <a:solidFill>
                  <a:srgbClr val="002060"/>
                </a:solidFill>
                <a:latin typeface="Arial" panose="020B0604020202020204" pitchFamily="34" charset="0"/>
                <a:cs typeface="Arial" panose="020B0604020202020204" pitchFamily="34" charset="0"/>
              </a:rPr>
              <a:t>child </a:t>
            </a:r>
            <a:r>
              <a:rPr spc="-55" dirty="0">
                <a:solidFill>
                  <a:srgbClr val="002060"/>
                </a:solidFill>
                <a:latin typeface="Arial" panose="020B0604020202020204" pitchFamily="34" charset="0"/>
                <a:cs typeface="Arial" panose="020B0604020202020204" pitchFamily="34" charset="0"/>
              </a:rPr>
              <a:t>during </a:t>
            </a:r>
            <a:r>
              <a:rPr spc="-20" dirty="0">
                <a:solidFill>
                  <a:srgbClr val="002060"/>
                </a:solidFill>
                <a:latin typeface="Arial" panose="020B0604020202020204" pitchFamily="34" charset="0"/>
                <a:cs typeface="Arial" panose="020B0604020202020204" pitchFamily="34" charset="0"/>
              </a:rPr>
              <a:t>the </a:t>
            </a:r>
            <a:r>
              <a:rPr spc="-95" dirty="0">
                <a:solidFill>
                  <a:srgbClr val="002060"/>
                </a:solidFill>
                <a:latin typeface="Arial" panose="020B0604020202020204" pitchFamily="34" charset="0"/>
                <a:cs typeface="Arial" panose="020B0604020202020204" pitchFamily="34" charset="0"/>
              </a:rPr>
              <a:t>school</a:t>
            </a:r>
            <a:r>
              <a:rPr spc="-330" dirty="0">
                <a:solidFill>
                  <a:srgbClr val="002060"/>
                </a:solidFill>
                <a:latin typeface="Arial" panose="020B0604020202020204" pitchFamily="34" charset="0"/>
                <a:cs typeface="Arial" panose="020B0604020202020204" pitchFamily="34" charset="0"/>
              </a:rPr>
              <a:t> </a:t>
            </a:r>
            <a:r>
              <a:rPr spc="-135" dirty="0">
                <a:solidFill>
                  <a:srgbClr val="002060"/>
                </a:solidFill>
                <a:latin typeface="Arial" panose="020B0604020202020204" pitchFamily="34" charset="0"/>
                <a:cs typeface="Arial" panose="020B0604020202020204" pitchFamily="34" charset="0"/>
              </a:rPr>
              <a:t>day.</a:t>
            </a:r>
            <a:endParaRPr dirty="0">
              <a:solidFill>
                <a:srgbClr val="002060"/>
              </a:solidFill>
              <a:latin typeface="Arial" panose="020B0604020202020204" pitchFamily="34" charset="0"/>
              <a:cs typeface="Arial" panose="020B0604020202020204" pitchFamily="34" charset="0"/>
            </a:endParaRPr>
          </a:p>
          <a:p>
            <a:pPr>
              <a:lnSpc>
                <a:spcPct val="100000"/>
              </a:lnSpc>
              <a:spcBef>
                <a:spcPts val="20"/>
              </a:spcBef>
              <a:buClr>
                <a:srgbClr val="FFFFFF"/>
              </a:buClr>
              <a:buFont typeface="Arial"/>
              <a:buChar char="•"/>
            </a:pPr>
            <a:endParaRPr sz="1600" dirty="0">
              <a:solidFill>
                <a:srgbClr val="002060"/>
              </a:solidFill>
              <a:latin typeface="Arial" panose="020B0604020202020204" pitchFamily="34" charset="0"/>
              <a:cs typeface="Arial" panose="020B0604020202020204" pitchFamily="34" charset="0"/>
            </a:endParaRPr>
          </a:p>
          <a:p>
            <a:pPr marL="355600" indent="-342900">
              <a:lnSpc>
                <a:spcPts val="2039"/>
              </a:lnSpc>
              <a:buChar char="•"/>
              <a:tabLst>
                <a:tab pos="354965" algn="l"/>
                <a:tab pos="355600" algn="l"/>
              </a:tabLst>
            </a:pPr>
            <a:r>
              <a:rPr dirty="0">
                <a:solidFill>
                  <a:srgbClr val="002060"/>
                </a:solidFill>
                <a:latin typeface="Arial" panose="020B0604020202020204" pitchFamily="34" charset="0"/>
                <a:cs typeface="Arial" panose="020B0604020202020204" pitchFamily="34" charset="0"/>
              </a:rPr>
              <a:t>If</a:t>
            </a:r>
            <a:r>
              <a:rPr spc="-114" dirty="0">
                <a:solidFill>
                  <a:srgbClr val="002060"/>
                </a:solidFill>
                <a:latin typeface="Arial" panose="020B0604020202020204" pitchFamily="34" charset="0"/>
                <a:cs typeface="Arial" panose="020B0604020202020204" pitchFamily="34" charset="0"/>
              </a:rPr>
              <a:t> </a:t>
            </a:r>
            <a:r>
              <a:rPr spc="-55" dirty="0">
                <a:solidFill>
                  <a:srgbClr val="002060"/>
                </a:solidFill>
                <a:latin typeface="Arial" panose="020B0604020202020204" pitchFamily="34" charset="0"/>
                <a:cs typeface="Arial" panose="020B0604020202020204" pitchFamily="34" charset="0"/>
              </a:rPr>
              <a:t>your</a:t>
            </a:r>
            <a:r>
              <a:rPr spc="-120" dirty="0">
                <a:solidFill>
                  <a:srgbClr val="002060"/>
                </a:solidFill>
                <a:latin typeface="Arial" panose="020B0604020202020204" pitchFamily="34" charset="0"/>
                <a:cs typeface="Arial" panose="020B0604020202020204" pitchFamily="34" charset="0"/>
              </a:rPr>
              <a:t> </a:t>
            </a:r>
            <a:r>
              <a:rPr spc="-50" dirty="0">
                <a:solidFill>
                  <a:srgbClr val="002060"/>
                </a:solidFill>
                <a:latin typeface="Arial" panose="020B0604020202020204" pitchFamily="34" charset="0"/>
                <a:cs typeface="Arial" panose="020B0604020202020204" pitchFamily="34" charset="0"/>
              </a:rPr>
              <a:t>child</a:t>
            </a:r>
            <a:r>
              <a:rPr spc="-105" dirty="0">
                <a:solidFill>
                  <a:srgbClr val="002060"/>
                </a:solidFill>
                <a:latin typeface="Arial" panose="020B0604020202020204" pitchFamily="34" charset="0"/>
                <a:cs typeface="Arial" panose="020B0604020202020204" pitchFamily="34" charset="0"/>
              </a:rPr>
              <a:t> </a:t>
            </a:r>
            <a:r>
              <a:rPr spc="-110" dirty="0">
                <a:solidFill>
                  <a:srgbClr val="002060"/>
                </a:solidFill>
                <a:latin typeface="Arial" panose="020B0604020202020204" pitchFamily="34" charset="0"/>
                <a:cs typeface="Arial" panose="020B0604020202020204" pitchFamily="34" charset="0"/>
              </a:rPr>
              <a:t>is</a:t>
            </a:r>
            <a:r>
              <a:rPr spc="-90" dirty="0">
                <a:solidFill>
                  <a:srgbClr val="002060"/>
                </a:solidFill>
                <a:latin typeface="Arial" panose="020B0604020202020204" pitchFamily="34" charset="0"/>
                <a:cs typeface="Arial" panose="020B0604020202020204" pitchFamily="34" charset="0"/>
              </a:rPr>
              <a:t> </a:t>
            </a:r>
            <a:r>
              <a:rPr spc="-95" dirty="0">
                <a:solidFill>
                  <a:srgbClr val="002060"/>
                </a:solidFill>
                <a:latin typeface="Arial" panose="020B0604020202020204" pitchFamily="34" charset="0"/>
                <a:cs typeface="Arial" panose="020B0604020202020204" pitchFamily="34" charset="0"/>
              </a:rPr>
              <a:t>going</a:t>
            </a:r>
            <a:r>
              <a:rPr spc="-135" dirty="0">
                <a:solidFill>
                  <a:srgbClr val="002060"/>
                </a:solidFill>
                <a:latin typeface="Arial" panose="020B0604020202020204" pitchFamily="34" charset="0"/>
                <a:cs typeface="Arial" panose="020B0604020202020204" pitchFamily="34" charset="0"/>
              </a:rPr>
              <a:t> </a:t>
            </a:r>
            <a:r>
              <a:rPr spc="15" dirty="0">
                <a:solidFill>
                  <a:srgbClr val="002060"/>
                </a:solidFill>
                <a:latin typeface="Arial" panose="020B0604020202020204" pitchFamily="34" charset="0"/>
                <a:cs typeface="Arial" panose="020B0604020202020204" pitchFamily="34" charset="0"/>
              </a:rPr>
              <a:t>to</a:t>
            </a:r>
            <a:r>
              <a:rPr spc="-100" dirty="0">
                <a:solidFill>
                  <a:srgbClr val="002060"/>
                </a:solidFill>
                <a:latin typeface="Arial" panose="020B0604020202020204" pitchFamily="34" charset="0"/>
                <a:cs typeface="Arial" panose="020B0604020202020204" pitchFamily="34" charset="0"/>
              </a:rPr>
              <a:t> </a:t>
            </a:r>
            <a:r>
              <a:rPr spc="-90" dirty="0">
                <a:solidFill>
                  <a:srgbClr val="002060"/>
                </a:solidFill>
                <a:latin typeface="Arial" panose="020B0604020202020204" pitchFamily="34" charset="0"/>
                <a:cs typeface="Arial" panose="020B0604020202020204" pitchFamily="34" charset="0"/>
              </a:rPr>
              <a:t>be</a:t>
            </a:r>
            <a:r>
              <a:rPr spc="-95" dirty="0">
                <a:solidFill>
                  <a:srgbClr val="002060"/>
                </a:solidFill>
                <a:latin typeface="Arial" panose="020B0604020202020204" pitchFamily="34" charset="0"/>
                <a:cs typeface="Arial" panose="020B0604020202020204" pitchFamily="34" charset="0"/>
              </a:rPr>
              <a:t> </a:t>
            </a:r>
            <a:r>
              <a:rPr spc="-85" dirty="0">
                <a:solidFill>
                  <a:srgbClr val="002060"/>
                </a:solidFill>
                <a:latin typeface="Arial" panose="020B0604020202020204" pitchFamily="34" charset="0"/>
                <a:cs typeface="Arial" panose="020B0604020202020204" pitchFamily="34" charset="0"/>
              </a:rPr>
              <a:t>absent,</a:t>
            </a:r>
            <a:r>
              <a:rPr spc="-80" dirty="0">
                <a:solidFill>
                  <a:srgbClr val="002060"/>
                </a:solidFill>
                <a:latin typeface="Arial" panose="020B0604020202020204" pitchFamily="34" charset="0"/>
                <a:cs typeface="Arial" panose="020B0604020202020204" pitchFamily="34" charset="0"/>
              </a:rPr>
              <a:t> </a:t>
            </a:r>
            <a:r>
              <a:rPr spc="-114" dirty="0">
                <a:solidFill>
                  <a:srgbClr val="002060"/>
                </a:solidFill>
                <a:latin typeface="Arial" panose="020B0604020202020204" pitchFamily="34" charset="0"/>
                <a:cs typeface="Arial" panose="020B0604020202020204" pitchFamily="34" charset="0"/>
              </a:rPr>
              <a:t>please</a:t>
            </a:r>
            <a:r>
              <a:rPr spc="-90" dirty="0">
                <a:solidFill>
                  <a:srgbClr val="002060"/>
                </a:solidFill>
                <a:latin typeface="Arial" panose="020B0604020202020204" pitchFamily="34" charset="0"/>
                <a:cs typeface="Arial" panose="020B0604020202020204" pitchFamily="34" charset="0"/>
              </a:rPr>
              <a:t> </a:t>
            </a:r>
            <a:r>
              <a:rPr spc="-75" dirty="0">
                <a:solidFill>
                  <a:srgbClr val="002060"/>
                </a:solidFill>
                <a:latin typeface="Arial" panose="020B0604020202020204" pitchFamily="34" charset="0"/>
                <a:cs typeface="Arial" panose="020B0604020202020204" pitchFamily="34" charset="0"/>
              </a:rPr>
              <a:t>phone</a:t>
            </a:r>
            <a:r>
              <a:rPr spc="-135" dirty="0">
                <a:solidFill>
                  <a:srgbClr val="002060"/>
                </a:solidFill>
                <a:latin typeface="Arial" panose="020B0604020202020204" pitchFamily="34" charset="0"/>
                <a:cs typeface="Arial" panose="020B0604020202020204" pitchFamily="34" charset="0"/>
              </a:rPr>
              <a:t> </a:t>
            </a:r>
            <a:r>
              <a:rPr spc="-20" dirty="0">
                <a:solidFill>
                  <a:srgbClr val="002060"/>
                </a:solidFill>
                <a:latin typeface="Arial" panose="020B0604020202020204" pitchFamily="34" charset="0"/>
                <a:cs typeface="Arial" panose="020B0604020202020204" pitchFamily="34" charset="0"/>
              </a:rPr>
              <a:t>the</a:t>
            </a:r>
            <a:r>
              <a:rPr spc="-85" dirty="0">
                <a:solidFill>
                  <a:srgbClr val="002060"/>
                </a:solidFill>
                <a:latin typeface="Arial" panose="020B0604020202020204" pitchFamily="34" charset="0"/>
                <a:cs typeface="Arial" panose="020B0604020202020204" pitchFamily="34" charset="0"/>
              </a:rPr>
              <a:t> </a:t>
            </a:r>
            <a:r>
              <a:rPr spc="-95" dirty="0">
                <a:solidFill>
                  <a:srgbClr val="002060"/>
                </a:solidFill>
                <a:latin typeface="Arial" panose="020B0604020202020204" pitchFamily="34" charset="0"/>
                <a:cs typeface="Arial" panose="020B0604020202020204" pitchFamily="34" charset="0"/>
              </a:rPr>
              <a:t>school</a:t>
            </a:r>
            <a:r>
              <a:rPr spc="-110" dirty="0">
                <a:solidFill>
                  <a:srgbClr val="002060"/>
                </a:solidFill>
                <a:latin typeface="Arial" panose="020B0604020202020204" pitchFamily="34" charset="0"/>
                <a:cs typeface="Arial" panose="020B0604020202020204" pitchFamily="34" charset="0"/>
              </a:rPr>
              <a:t> </a:t>
            </a:r>
            <a:r>
              <a:rPr spc="15" dirty="0">
                <a:solidFill>
                  <a:srgbClr val="002060"/>
                </a:solidFill>
                <a:latin typeface="Arial" panose="020B0604020202020204" pitchFamily="34" charset="0"/>
                <a:cs typeface="Arial" panose="020B0604020202020204" pitchFamily="34" charset="0"/>
              </a:rPr>
              <a:t>to</a:t>
            </a:r>
            <a:r>
              <a:rPr spc="-105" dirty="0">
                <a:solidFill>
                  <a:srgbClr val="002060"/>
                </a:solidFill>
                <a:latin typeface="Arial" panose="020B0604020202020204" pitchFamily="34" charset="0"/>
                <a:cs typeface="Arial" panose="020B0604020202020204" pitchFamily="34" charset="0"/>
              </a:rPr>
              <a:t> </a:t>
            </a:r>
            <a:r>
              <a:rPr dirty="0">
                <a:solidFill>
                  <a:srgbClr val="002060"/>
                </a:solidFill>
                <a:latin typeface="Arial" panose="020B0604020202020204" pitchFamily="34" charset="0"/>
                <a:cs typeface="Arial" panose="020B0604020202020204" pitchFamily="34" charset="0"/>
              </a:rPr>
              <a:t>let</a:t>
            </a:r>
            <a:r>
              <a:rPr spc="-100" dirty="0">
                <a:solidFill>
                  <a:srgbClr val="002060"/>
                </a:solidFill>
                <a:latin typeface="Arial" panose="020B0604020202020204" pitchFamily="34" charset="0"/>
                <a:cs typeface="Arial" panose="020B0604020202020204" pitchFamily="34" charset="0"/>
              </a:rPr>
              <a:t> </a:t>
            </a:r>
            <a:r>
              <a:rPr spc="-140" dirty="0">
                <a:solidFill>
                  <a:srgbClr val="002060"/>
                </a:solidFill>
                <a:latin typeface="Arial" panose="020B0604020202020204" pitchFamily="34" charset="0"/>
                <a:cs typeface="Arial" panose="020B0604020202020204" pitchFamily="34" charset="0"/>
              </a:rPr>
              <a:t>us</a:t>
            </a:r>
            <a:r>
              <a:rPr spc="-105" dirty="0">
                <a:solidFill>
                  <a:srgbClr val="002060"/>
                </a:solidFill>
                <a:latin typeface="Arial" panose="020B0604020202020204" pitchFamily="34" charset="0"/>
                <a:cs typeface="Arial" panose="020B0604020202020204" pitchFamily="34" charset="0"/>
              </a:rPr>
              <a:t> </a:t>
            </a:r>
            <a:r>
              <a:rPr spc="-60" dirty="0">
                <a:solidFill>
                  <a:srgbClr val="002060"/>
                </a:solidFill>
                <a:latin typeface="Arial" panose="020B0604020202020204" pitchFamily="34" charset="0"/>
                <a:cs typeface="Arial" panose="020B0604020202020204" pitchFamily="34" charset="0"/>
              </a:rPr>
              <a:t>know</a:t>
            </a:r>
            <a:endParaRPr dirty="0">
              <a:solidFill>
                <a:srgbClr val="002060"/>
              </a:solidFill>
              <a:latin typeface="Arial" panose="020B0604020202020204" pitchFamily="34" charset="0"/>
              <a:cs typeface="Arial" panose="020B0604020202020204" pitchFamily="34" charset="0"/>
            </a:endParaRPr>
          </a:p>
          <a:p>
            <a:pPr marL="355600">
              <a:lnSpc>
                <a:spcPts val="1920"/>
              </a:lnSpc>
            </a:pPr>
            <a:r>
              <a:rPr spc="-114" dirty="0">
                <a:solidFill>
                  <a:srgbClr val="002060"/>
                </a:solidFill>
                <a:latin typeface="Arial" panose="020B0604020202020204" pitchFamily="34" charset="0"/>
                <a:cs typeface="Arial" panose="020B0604020202020204" pitchFamily="34" charset="0"/>
              </a:rPr>
              <a:t>– </a:t>
            </a:r>
            <a:r>
              <a:rPr spc="-20" dirty="0">
                <a:solidFill>
                  <a:srgbClr val="002060"/>
                </a:solidFill>
                <a:latin typeface="Arial" panose="020B0604020202020204" pitchFamily="34" charset="0"/>
                <a:cs typeface="Arial" panose="020B0604020202020204" pitchFamily="34" charset="0"/>
              </a:rPr>
              <a:t>the </a:t>
            </a:r>
            <a:r>
              <a:rPr spc="-95" dirty="0">
                <a:solidFill>
                  <a:srgbClr val="002060"/>
                </a:solidFill>
                <a:latin typeface="Arial" panose="020B0604020202020204" pitchFamily="34" charset="0"/>
                <a:cs typeface="Arial" panose="020B0604020202020204" pitchFamily="34" charset="0"/>
              </a:rPr>
              <a:t>school answer </a:t>
            </a:r>
            <a:r>
              <a:rPr spc="-75" dirty="0">
                <a:solidFill>
                  <a:srgbClr val="002060"/>
                </a:solidFill>
                <a:latin typeface="Arial" panose="020B0604020202020204" pitchFamily="34" charset="0"/>
                <a:cs typeface="Arial" panose="020B0604020202020204" pitchFamily="34" charset="0"/>
              </a:rPr>
              <a:t>phone </a:t>
            </a:r>
            <a:r>
              <a:rPr spc="-105" dirty="0">
                <a:solidFill>
                  <a:srgbClr val="002060"/>
                </a:solidFill>
                <a:latin typeface="Arial" panose="020B0604020202020204" pitchFamily="34" charset="0"/>
                <a:cs typeface="Arial" panose="020B0604020202020204" pitchFamily="34" charset="0"/>
              </a:rPr>
              <a:t>is </a:t>
            </a:r>
            <a:r>
              <a:rPr spc="-85" dirty="0">
                <a:solidFill>
                  <a:srgbClr val="002060"/>
                </a:solidFill>
                <a:latin typeface="Arial" panose="020B0604020202020204" pitchFamily="34" charset="0"/>
                <a:cs typeface="Arial" panose="020B0604020202020204" pitchFamily="34" charset="0"/>
              </a:rPr>
              <a:t>available </a:t>
            </a:r>
            <a:r>
              <a:rPr spc="-25" dirty="0">
                <a:solidFill>
                  <a:srgbClr val="002060"/>
                </a:solidFill>
                <a:latin typeface="Arial" panose="020B0604020202020204" pitchFamily="34" charset="0"/>
                <a:cs typeface="Arial" panose="020B0604020202020204" pitchFamily="34" charset="0"/>
              </a:rPr>
              <a:t>from </a:t>
            </a:r>
            <a:r>
              <a:rPr spc="-85" dirty="0">
                <a:solidFill>
                  <a:srgbClr val="002060"/>
                </a:solidFill>
                <a:latin typeface="Arial" panose="020B0604020202020204" pitchFamily="34" charset="0"/>
                <a:cs typeface="Arial" panose="020B0604020202020204" pitchFamily="34" charset="0"/>
              </a:rPr>
              <a:t>7.00</a:t>
            </a:r>
            <a:r>
              <a:rPr spc="-365" dirty="0">
                <a:solidFill>
                  <a:srgbClr val="002060"/>
                </a:solidFill>
                <a:latin typeface="Arial" panose="020B0604020202020204" pitchFamily="34" charset="0"/>
                <a:cs typeface="Arial" panose="020B0604020202020204" pitchFamily="34" charset="0"/>
              </a:rPr>
              <a:t> </a:t>
            </a:r>
            <a:r>
              <a:rPr spc="-85" dirty="0" smtClean="0">
                <a:solidFill>
                  <a:srgbClr val="002060"/>
                </a:solidFill>
                <a:latin typeface="Arial" panose="020B0604020202020204" pitchFamily="34" charset="0"/>
                <a:cs typeface="Arial" panose="020B0604020202020204" pitchFamily="34" charset="0"/>
              </a:rPr>
              <a:t>a.m.</a:t>
            </a:r>
            <a:r>
              <a:rPr lang="en-GB" dirty="0">
                <a:solidFill>
                  <a:srgbClr val="002060"/>
                </a:solidFill>
                <a:latin typeface="Arial" panose="020B0604020202020204" pitchFamily="34" charset="0"/>
                <a:cs typeface="Arial" panose="020B0604020202020204" pitchFamily="34" charset="0"/>
              </a:rPr>
              <a:t> </a:t>
            </a:r>
            <a:r>
              <a:rPr spc="-295" dirty="0" smtClean="0">
                <a:solidFill>
                  <a:srgbClr val="002060"/>
                </a:solidFill>
                <a:latin typeface="Arial" panose="020B0604020202020204" pitchFamily="34" charset="0"/>
                <a:cs typeface="Arial" panose="020B0604020202020204" pitchFamily="34" charset="0"/>
              </a:rPr>
              <a:t>O</a:t>
            </a:r>
            <a:r>
              <a:rPr lang="en-GB" spc="-295" dirty="0" smtClean="0">
                <a:solidFill>
                  <a:srgbClr val="002060"/>
                </a:solidFill>
                <a:latin typeface="Arial" panose="020B0604020202020204" pitchFamily="34" charset="0"/>
                <a:cs typeface="Arial" panose="020B0604020202020204" pitchFamily="34" charset="0"/>
              </a:rPr>
              <a:t>r  </a:t>
            </a:r>
            <a:r>
              <a:rPr spc="-80" dirty="0" smtClean="0">
                <a:solidFill>
                  <a:srgbClr val="002060"/>
                </a:solidFill>
                <a:latin typeface="Arial" panose="020B0604020202020204" pitchFamily="34" charset="0"/>
                <a:cs typeface="Arial" panose="020B0604020202020204" pitchFamily="34" charset="0"/>
              </a:rPr>
              <a:t>you </a:t>
            </a:r>
            <a:r>
              <a:rPr spc="-125" dirty="0">
                <a:solidFill>
                  <a:srgbClr val="002060"/>
                </a:solidFill>
                <a:latin typeface="Arial" panose="020B0604020202020204" pitchFamily="34" charset="0"/>
                <a:cs typeface="Arial" panose="020B0604020202020204" pitchFamily="34" charset="0"/>
              </a:rPr>
              <a:t>can </a:t>
            </a:r>
            <a:r>
              <a:rPr spc="-25" dirty="0">
                <a:solidFill>
                  <a:srgbClr val="002060"/>
                </a:solidFill>
                <a:latin typeface="Arial" panose="020B0604020202020204" pitchFamily="34" charset="0"/>
                <a:cs typeface="Arial" panose="020B0604020202020204" pitchFamily="34" charset="0"/>
              </a:rPr>
              <a:t>inform </a:t>
            </a:r>
            <a:r>
              <a:rPr spc="-145" dirty="0">
                <a:solidFill>
                  <a:srgbClr val="002060"/>
                </a:solidFill>
                <a:latin typeface="Arial" panose="020B0604020202020204" pitchFamily="34" charset="0"/>
                <a:cs typeface="Arial" panose="020B0604020202020204" pitchFamily="34" charset="0"/>
              </a:rPr>
              <a:t>us </a:t>
            </a:r>
            <a:r>
              <a:rPr spc="-45" dirty="0">
                <a:solidFill>
                  <a:srgbClr val="002060"/>
                </a:solidFill>
                <a:latin typeface="Arial" panose="020B0604020202020204" pitchFamily="34" charset="0"/>
                <a:cs typeface="Arial" panose="020B0604020202020204" pitchFamily="34" charset="0"/>
              </a:rPr>
              <a:t>through </a:t>
            </a:r>
            <a:r>
              <a:rPr spc="-105" dirty="0">
                <a:solidFill>
                  <a:srgbClr val="002060"/>
                </a:solidFill>
                <a:latin typeface="Arial" panose="020B0604020202020204" pitchFamily="34" charset="0"/>
                <a:cs typeface="Arial" panose="020B0604020202020204" pitchFamily="34" charset="0"/>
              </a:rPr>
              <a:t>Study</a:t>
            </a:r>
            <a:r>
              <a:rPr spc="-380" dirty="0">
                <a:solidFill>
                  <a:srgbClr val="002060"/>
                </a:solidFill>
                <a:latin typeface="Arial" panose="020B0604020202020204" pitchFamily="34" charset="0"/>
                <a:cs typeface="Arial" panose="020B0604020202020204" pitchFamily="34" charset="0"/>
              </a:rPr>
              <a:t> </a:t>
            </a:r>
            <a:r>
              <a:rPr spc="-150" dirty="0">
                <a:solidFill>
                  <a:srgbClr val="002060"/>
                </a:solidFill>
                <a:latin typeface="Arial" panose="020B0604020202020204" pitchFamily="34" charset="0"/>
                <a:cs typeface="Arial" panose="020B0604020202020204" pitchFamily="34" charset="0"/>
              </a:rPr>
              <a:t>Bugs.</a:t>
            </a:r>
            <a:endParaRPr dirty="0">
              <a:solidFill>
                <a:srgbClr val="002060"/>
              </a:solidFill>
              <a:latin typeface="Arial" panose="020B0604020202020204" pitchFamily="34" charset="0"/>
              <a:cs typeface="Arial" panose="020B0604020202020204" pitchFamily="34" charset="0"/>
            </a:endParaRPr>
          </a:p>
          <a:p>
            <a:pPr>
              <a:lnSpc>
                <a:spcPct val="100000"/>
              </a:lnSpc>
              <a:spcBef>
                <a:spcPts val="50"/>
              </a:spcBef>
              <a:buClr>
                <a:srgbClr val="FFFFFF"/>
              </a:buClr>
              <a:buFont typeface="Arial"/>
              <a:buChar char="•"/>
            </a:pPr>
            <a:endParaRPr sz="1100" dirty="0">
              <a:solidFill>
                <a:srgbClr val="002060"/>
              </a:solidFill>
              <a:latin typeface="Arial" panose="020B0604020202020204" pitchFamily="34" charset="0"/>
              <a:cs typeface="Arial" panose="020B0604020202020204" pitchFamily="34" charset="0"/>
            </a:endParaRPr>
          </a:p>
          <a:p>
            <a:pPr marL="355600" marR="363855" indent="-342900">
              <a:lnSpc>
                <a:spcPct val="70100"/>
              </a:lnSpc>
              <a:spcBef>
                <a:spcPts val="5"/>
              </a:spcBef>
              <a:buChar char="•"/>
              <a:tabLst>
                <a:tab pos="354965" algn="l"/>
                <a:tab pos="355600" algn="l"/>
              </a:tabLst>
            </a:pPr>
            <a:r>
              <a:rPr spc="-100" dirty="0">
                <a:solidFill>
                  <a:srgbClr val="002060"/>
                </a:solidFill>
                <a:latin typeface="Arial" panose="020B0604020202020204" pitchFamily="34" charset="0"/>
                <a:cs typeface="Arial" panose="020B0604020202020204" pitchFamily="34" charset="0"/>
              </a:rPr>
              <a:t>Asthma </a:t>
            </a:r>
            <a:r>
              <a:rPr spc="-114" dirty="0">
                <a:solidFill>
                  <a:srgbClr val="002060"/>
                </a:solidFill>
                <a:latin typeface="Arial" panose="020B0604020202020204" pitchFamily="34" charset="0"/>
                <a:cs typeface="Arial" panose="020B0604020202020204" pitchFamily="34" charset="0"/>
              </a:rPr>
              <a:t>– please </a:t>
            </a:r>
            <a:r>
              <a:rPr spc="-45" dirty="0">
                <a:solidFill>
                  <a:srgbClr val="002060"/>
                </a:solidFill>
                <a:latin typeface="Arial" panose="020B0604020202020204" pitchFamily="34" charset="0"/>
                <a:cs typeface="Arial" panose="020B0604020202020204" pitchFamily="34" charset="0"/>
              </a:rPr>
              <a:t>obtain </a:t>
            </a:r>
            <a:r>
              <a:rPr spc="-155" dirty="0">
                <a:solidFill>
                  <a:srgbClr val="002060"/>
                </a:solidFill>
                <a:latin typeface="Arial" panose="020B0604020202020204" pitchFamily="34" charset="0"/>
                <a:cs typeface="Arial" panose="020B0604020202020204" pitchFamily="34" charset="0"/>
              </a:rPr>
              <a:t>a </a:t>
            </a:r>
            <a:r>
              <a:rPr spc="-114" dirty="0">
                <a:solidFill>
                  <a:srgbClr val="002060"/>
                </a:solidFill>
                <a:latin typeface="Arial" panose="020B0604020202020204" pitchFamily="34" charset="0"/>
                <a:cs typeface="Arial" panose="020B0604020202020204" pitchFamily="34" charset="0"/>
              </a:rPr>
              <a:t>spare </a:t>
            </a:r>
            <a:r>
              <a:rPr spc="-50" dirty="0">
                <a:solidFill>
                  <a:srgbClr val="002060"/>
                </a:solidFill>
                <a:latin typeface="Arial" panose="020B0604020202020204" pitchFamily="34" charset="0"/>
                <a:cs typeface="Arial" panose="020B0604020202020204" pitchFamily="34" charset="0"/>
              </a:rPr>
              <a:t>inhaler </a:t>
            </a:r>
            <a:r>
              <a:rPr spc="-90" dirty="0">
                <a:solidFill>
                  <a:srgbClr val="002060"/>
                </a:solidFill>
                <a:latin typeface="Arial" panose="020B0604020202020204" pitchFamily="34" charset="0"/>
                <a:cs typeface="Arial" panose="020B0604020202020204" pitchFamily="34" charset="0"/>
              </a:rPr>
              <a:t>and </a:t>
            </a:r>
            <a:r>
              <a:rPr spc="-114" dirty="0">
                <a:solidFill>
                  <a:srgbClr val="002060"/>
                </a:solidFill>
                <a:latin typeface="Arial" panose="020B0604020202020204" pitchFamily="34" charset="0"/>
                <a:cs typeface="Arial" panose="020B0604020202020204" pitchFamily="34" charset="0"/>
              </a:rPr>
              <a:t>spacer </a:t>
            </a:r>
            <a:r>
              <a:rPr spc="-25" dirty="0">
                <a:solidFill>
                  <a:srgbClr val="002060"/>
                </a:solidFill>
                <a:latin typeface="Arial" panose="020B0604020202020204" pitchFamily="34" charset="0"/>
                <a:cs typeface="Arial" panose="020B0604020202020204" pitchFamily="34" charset="0"/>
              </a:rPr>
              <a:t>from </a:t>
            </a:r>
            <a:r>
              <a:rPr spc="-55" dirty="0">
                <a:solidFill>
                  <a:srgbClr val="002060"/>
                </a:solidFill>
                <a:latin typeface="Arial" panose="020B0604020202020204" pitchFamily="34" charset="0"/>
                <a:cs typeface="Arial" panose="020B0604020202020204" pitchFamily="34" charset="0"/>
              </a:rPr>
              <a:t>your </a:t>
            </a:r>
            <a:r>
              <a:rPr spc="-40" dirty="0">
                <a:solidFill>
                  <a:srgbClr val="002060"/>
                </a:solidFill>
                <a:latin typeface="Arial" panose="020B0604020202020204" pitchFamily="34" charset="0"/>
                <a:cs typeface="Arial" panose="020B0604020202020204" pitchFamily="34" charset="0"/>
              </a:rPr>
              <a:t>doctor</a:t>
            </a:r>
            <a:r>
              <a:rPr spc="-210" dirty="0">
                <a:solidFill>
                  <a:srgbClr val="002060"/>
                </a:solidFill>
                <a:latin typeface="Arial" panose="020B0604020202020204" pitchFamily="34" charset="0"/>
                <a:cs typeface="Arial" panose="020B0604020202020204" pitchFamily="34" charset="0"/>
              </a:rPr>
              <a:t> </a:t>
            </a:r>
            <a:r>
              <a:rPr spc="15" dirty="0">
                <a:solidFill>
                  <a:srgbClr val="002060"/>
                </a:solidFill>
                <a:latin typeface="Arial" panose="020B0604020202020204" pitchFamily="34" charset="0"/>
                <a:cs typeface="Arial" panose="020B0604020202020204" pitchFamily="34" charset="0"/>
              </a:rPr>
              <a:t>to  </a:t>
            </a:r>
            <a:r>
              <a:rPr spc="-110" dirty="0">
                <a:solidFill>
                  <a:srgbClr val="002060"/>
                </a:solidFill>
                <a:latin typeface="Arial" panose="020B0604020202020204" pitchFamily="34" charset="0"/>
                <a:cs typeface="Arial" panose="020B0604020202020204" pitchFamily="34" charset="0"/>
              </a:rPr>
              <a:t>keep </a:t>
            </a:r>
            <a:r>
              <a:rPr spc="-25" dirty="0">
                <a:solidFill>
                  <a:srgbClr val="002060"/>
                </a:solidFill>
                <a:latin typeface="Arial" panose="020B0604020202020204" pitchFamily="34" charset="0"/>
                <a:cs typeface="Arial" panose="020B0604020202020204" pitchFamily="34" charset="0"/>
              </a:rPr>
              <a:t>in </a:t>
            </a:r>
            <a:r>
              <a:rPr spc="-90" dirty="0">
                <a:solidFill>
                  <a:srgbClr val="002060"/>
                </a:solidFill>
                <a:latin typeface="Arial" panose="020B0604020202020204" pitchFamily="34" charset="0"/>
                <a:cs typeface="Arial" panose="020B0604020202020204" pitchFamily="34" charset="0"/>
              </a:rPr>
              <a:t>school. </a:t>
            </a:r>
            <a:r>
              <a:rPr spc="-210" dirty="0">
                <a:solidFill>
                  <a:srgbClr val="002060"/>
                </a:solidFill>
                <a:latin typeface="Arial" panose="020B0604020202020204" pitchFamily="34" charset="0"/>
                <a:cs typeface="Arial" panose="020B0604020202020204" pitchFamily="34" charset="0"/>
              </a:rPr>
              <a:t>You </a:t>
            </a:r>
            <a:r>
              <a:rPr spc="5" dirty="0">
                <a:solidFill>
                  <a:srgbClr val="002060"/>
                </a:solidFill>
                <a:latin typeface="Arial" panose="020B0604020202020204" pitchFamily="34" charset="0"/>
                <a:cs typeface="Arial" panose="020B0604020202020204" pitchFamily="34" charset="0"/>
              </a:rPr>
              <a:t>will </a:t>
            </a:r>
            <a:r>
              <a:rPr spc="-95" dirty="0">
                <a:solidFill>
                  <a:srgbClr val="002060"/>
                </a:solidFill>
                <a:latin typeface="Arial" panose="020B0604020202020204" pitchFamily="34" charset="0"/>
                <a:cs typeface="Arial" panose="020B0604020202020204" pitchFamily="34" charset="0"/>
              </a:rPr>
              <a:t>need </a:t>
            </a:r>
            <a:r>
              <a:rPr spc="15" dirty="0">
                <a:solidFill>
                  <a:srgbClr val="002060"/>
                </a:solidFill>
                <a:latin typeface="Arial" panose="020B0604020202020204" pitchFamily="34" charset="0"/>
                <a:cs typeface="Arial" panose="020B0604020202020204" pitchFamily="34" charset="0"/>
              </a:rPr>
              <a:t>to </a:t>
            </a:r>
            <a:r>
              <a:rPr spc="20" dirty="0">
                <a:solidFill>
                  <a:srgbClr val="002060"/>
                </a:solidFill>
                <a:latin typeface="Arial" panose="020B0604020202020204" pitchFamily="34" charset="0"/>
                <a:cs typeface="Arial" panose="020B0604020202020204" pitchFamily="34" charset="0"/>
              </a:rPr>
              <a:t>fill </a:t>
            </a:r>
            <a:r>
              <a:rPr spc="-5" dirty="0">
                <a:solidFill>
                  <a:srgbClr val="002060"/>
                </a:solidFill>
                <a:latin typeface="Arial" panose="020B0604020202020204" pitchFamily="34" charset="0"/>
                <a:cs typeface="Arial" panose="020B0604020202020204" pitchFamily="34" charset="0"/>
              </a:rPr>
              <a:t>out </a:t>
            </a:r>
            <a:r>
              <a:rPr spc="-155" dirty="0">
                <a:solidFill>
                  <a:srgbClr val="002060"/>
                </a:solidFill>
                <a:latin typeface="Arial" panose="020B0604020202020204" pitchFamily="34" charset="0"/>
                <a:cs typeface="Arial" panose="020B0604020202020204" pitchFamily="34" charset="0"/>
              </a:rPr>
              <a:t>a </a:t>
            </a:r>
            <a:r>
              <a:rPr spc="-60" dirty="0">
                <a:solidFill>
                  <a:srgbClr val="002060"/>
                </a:solidFill>
                <a:latin typeface="Arial" panose="020B0604020202020204" pitchFamily="34" charset="0"/>
                <a:cs typeface="Arial" panose="020B0604020202020204" pitchFamily="34" charset="0"/>
              </a:rPr>
              <a:t>medication </a:t>
            </a:r>
            <a:r>
              <a:rPr spc="-30" dirty="0">
                <a:solidFill>
                  <a:srgbClr val="002060"/>
                </a:solidFill>
                <a:latin typeface="Arial" panose="020B0604020202020204" pitchFamily="34" charset="0"/>
                <a:cs typeface="Arial" panose="020B0604020202020204" pitchFamily="34" charset="0"/>
              </a:rPr>
              <a:t>form, </a:t>
            </a:r>
            <a:r>
              <a:rPr spc="-85" dirty="0">
                <a:solidFill>
                  <a:srgbClr val="002060"/>
                </a:solidFill>
                <a:latin typeface="Arial" panose="020B0604020202020204" pitchFamily="34" charset="0"/>
                <a:cs typeface="Arial" panose="020B0604020202020204" pitchFamily="34" charset="0"/>
              </a:rPr>
              <a:t>these </a:t>
            </a:r>
            <a:r>
              <a:rPr spc="-90" dirty="0">
                <a:solidFill>
                  <a:srgbClr val="002060"/>
                </a:solidFill>
                <a:latin typeface="Arial" panose="020B0604020202020204" pitchFamily="34" charset="0"/>
                <a:cs typeface="Arial" panose="020B0604020202020204" pitchFamily="34" charset="0"/>
              </a:rPr>
              <a:t>are  </a:t>
            </a:r>
            <a:r>
              <a:rPr spc="-85" dirty="0">
                <a:solidFill>
                  <a:srgbClr val="002060"/>
                </a:solidFill>
                <a:latin typeface="Arial" panose="020B0604020202020204" pitchFamily="34" charset="0"/>
                <a:cs typeface="Arial" panose="020B0604020202020204" pitchFamily="34" charset="0"/>
              </a:rPr>
              <a:t>available </a:t>
            </a:r>
            <a:r>
              <a:rPr spc="-25" dirty="0">
                <a:solidFill>
                  <a:srgbClr val="002060"/>
                </a:solidFill>
                <a:latin typeface="Arial" panose="020B0604020202020204" pitchFamily="34" charset="0"/>
                <a:cs typeface="Arial" panose="020B0604020202020204" pitchFamily="34" charset="0"/>
              </a:rPr>
              <a:t>from </a:t>
            </a:r>
            <a:r>
              <a:rPr spc="-20" dirty="0">
                <a:solidFill>
                  <a:srgbClr val="002060"/>
                </a:solidFill>
                <a:latin typeface="Arial" panose="020B0604020202020204" pitchFamily="34" charset="0"/>
                <a:cs typeface="Arial" panose="020B0604020202020204" pitchFamily="34" charset="0"/>
              </a:rPr>
              <a:t>the </a:t>
            </a:r>
            <a:r>
              <a:rPr spc="-95" dirty="0">
                <a:solidFill>
                  <a:srgbClr val="002060"/>
                </a:solidFill>
                <a:latin typeface="Arial" panose="020B0604020202020204" pitchFamily="34" charset="0"/>
                <a:cs typeface="Arial" panose="020B0604020202020204" pitchFamily="34" charset="0"/>
              </a:rPr>
              <a:t>school</a:t>
            </a:r>
            <a:r>
              <a:rPr spc="-275" dirty="0">
                <a:solidFill>
                  <a:srgbClr val="002060"/>
                </a:solidFill>
                <a:latin typeface="Arial" panose="020B0604020202020204" pitchFamily="34" charset="0"/>
                <a:cs typeface="Arial" panose="020B0604020202020204" pitchFamily="34" charset="0"/>
              </a:rPr>
              <a:t> </a:t>
            </a:r>
            <a:r>
              <a:rPr spc="-45" dirty="0">
                <a:solidFill>
                  <a:srgbClr val="002060"/>
                </a:solidFill>
                <a:latin typeface="Arial" panose="020B0604020202020204" pitchFamily="34" charset="0"/>
                <a:cs typeface="Arial" panose="020B0604020202020204" pitchFamily="34" charset="0"/>
              </a:rPr>
              <a:t>office.</a:t>
            </a:r>
            <a:endParaRPr dirty="0">
              <a:solidFill>
                <a:srgbClr val="002060"/>
              </a:solidFill>
              <a:latin typeface="Arial" panose="020B0604020202020204" pitchFamily="34" charset="0"/>
              <a:cs typeface="Arial" panose="020B0604020202020204" pitchFamily="34" charset="0"/>
            </a:endParaRPr>
          </a:p>
          <a:p>
            <a:pPr>
              <a:lnSpc>
                <a:spcPct val="100000"/>
              </a:lnSpc>
              <a:spcBef>
                <a:spcPts val="20"/>
              </a:spcBef>
              <a:buClr>
                <a:srgbClr val="FFFFFF"/>
              </a:buClr>
              <a:buFont typeface="Arial"/>
              <a:buChar char="•"/>
            </a:pPr>
            <a:endParaRPr sz="1600" dirty="0">
              <a:solidFill>
                <a:srgbClr val="002060"/>
              </a:solidFill>
              <a:latin typeface="Arial" panose="020B0604020202020204" pitchFamily="34" charset="0"/>
              <a:cs typeface="Arial" panose="020B0604020202020204" pitchFamily="34" charset="0"/>
            </a:endParaRPr>
          </a:p>
          <a:p>
            <a:pPr marL="355600" indent="-342900">
              <a:lnSpc>
                <a:spcPct val="100000"/>
              </a:lnSpc>
              <a:buChar char="•"/>
              <a:tabLst>
                <a:tab pos="354965" algn="l"/>
                <a:tab pos="355600" algn="l"/>
              </a:tabLst>
            </a:pPr>
            <a:r>
              <a:rPr spc="-125" dirty="0">
                <a:solidFill>
                  <a:srgbClr val="002060"/>
                </a:solidFill>
                <a:latin typeface="Arial" panose="020B0604020202020204" pitchFamily="34" charset="0"/>
                <a:cs typeface="Arial" panose="020B0604020202020204" pitchFamily="34" charset="0"/>
              </a:rPr>
              <a:t>Epipens</a:t>
            </a:r>
            <a:r>
              <a:rPr spc="-105" dirty="0">
                <a:solidFill>
                  <a:srgbClr val="002060"/>
                </a:solidFill>
                <a:latin typeface="Arial" panose="020B0604020202020204" pitchFamily="34" charset="0"/>
                <a:cs typeface="Arial" panose="020B0604020202020204" pitchFamily="34" charset="0"/>
              </a:rPr>
              <a:t> </a:t>
            </a:r>
            <a:r>
              <a:rPr spc="-114" dirty="0">
                <a:solidFill>
                  <a:srgbClr val="002060"/>
                </a:solidFill>
                <a:latin typeface="Arial" panose="020B0604020202020204" pitchFamily="34" charset="0"/>
                <a:cs typeface="Arial" panose="020B0604020202020204" pitchFamily="34" charset="0"/>
              </a:rPr>
              <a:t>–</a:t>
            </a:r>
            <a:r>
              <a:rPr spc="-105" dirty="0">
                <a:solidFill>
                  <a:srgbClr val="002060"/>
                </a:solidFill>
                <a:latin typeface="Arial" panose="020B0604020202020204" pitchFamily="34" charset="0"/>
                <a:cs typeface="Arial" panose="020B0604020202020204" pitchFamily="34" charset="0"/>
              </a:rPr>
              <a:t> </a:t>
            </a:r>
            <a:r>
              <a:rPr spc="-75" dirty="0">
                <a:solidFill>
                  <a:srgbClr val="002060"/>
                </a:solidFill>
                <a:latin typeface="Arial" panose="020B0604020202020204" pitchFamily="34" charset="0"/>
                <a:cs typeface="Arial" panose="020B0604020202020204" pitchFamily="34" charset="0"/>
              </a:rPr>
              <a:t>we</a:t>
            </a:r>
            <a:r>
              <a:rPr spc="-114" dirty="0">
                <a:solidFill>
                  <a:srgbClr val="002060"/>
                </a:solidFill>
                <a:latin typeface="Arial" panose="020B0604020202020204" pitchFamily="34" charset="0"/>
                <a:cs typeface="Arial" panose="020B0604020202020204" pitchFamily="34" charset="0"/>
              </a:rPr>
              <a:t> </a:t>
            </a:r>
            <a:r>
              <a:rPr spc="5" dirty="0">
                <a:solidFill>
                  <a:srgbClr val="002060"/>
                </a:solidFill>
                <a:latin typeface="Arial" panose="020B0604020202020204" pitchFamily="34" charset="0"/>
                <a:cs typeface="Arial" panose="020B0604020202020204" pitchFamily="34" charset="0"/>
              </a:rPr>
              <a:t>will</a:t>
            </a:r>
            <a:r>
              <a:rPr spc="-100" dirty="0">
                <a:solidFill>
                  <a:srgbClr val="002060"/>
                </a:solidFill>
                <a:latin typeface="Arial" panose="020B0604020202020204" pitchFamily="34" charset="0"/>
                <a:cs typeface="Arial" panose="020B0604020202020204" pitchFamily="34" charset="0"/>
              </a:rPr>
              <a:t> </a:t>
            </a:r>
            <a:r>
              <a:rPr spc="-50" dirty="0">
                <a:solidFill>
                  <a:srgbClr val="002060"/>
                </a:solidFill>
                <a:latin typeface="Arial" panose="020B0604020202020204" pitchFamily="34" charset="0"/>
                <a:cs typeface="Arial" panose="020B0604020202020204" pitchFamily="34" charset="0"/>
              </a:rPr>
              <a:t>require</a:t>
            </a:r>
            <a:r>
              <a:rPr spc="-105" dirty="0">
                <a:solidFill>
                  <a:srgbClr val="002060"/>
                </a:solidFill>
                <a:latin typeface="Arial" panose="020B0604020202020204" pitchFamily="34" charset="0"/>
                <a:cs typeface="Arial" panose="020B0604020202020204" pitchFamily="34" charset="0"/>
              </a:rPr>
              <a:t> </a:t>
            </a:r>
            <a:r>
              <a:rPr spc="5" dirty="0">
                <a:solidFill>
                  <a:srgbClr val="002060"/>
                </a:solidFill>
                <a:latin typeface="Arial" panose="020B0604020202020204" pitchFamily="34" charset="0"/>
                <a:cs typeface="Arial" panose="020B0604020202020204" pitchFamily="34" charset="0"/>
              </a:rPr>
              <a:t>two</a:t>
            </a:r>
            <a:r>
              <a:rPr spc="-114" dirty="0">
                <a:solidFill>
                  <a:srgbClr val="002060"/>
                </a:solidFill>
                <a:latin typeface="Arial" panose="020B0604020202020204" pitchFamily="34" charset="0"/>
                <a:cs typeface="Arial" panose="020B0604020202020204" pitchFamily="34" charset="0"/>
              </a:rPr>
              <a:t> </a:t>
            </a:r>
            <a:r>
              <a:rPr spc="-125" dirty="0">
                <a:solidFill>
                  <a:srgbClr val="002060"/>
                </a:solidFill>
                <a:latin typeface="Arial" panose="020B0604020202020204" pitchFamily="34" charset="0"/>
                <a:cs typeface="Arial" panose="020B0604020202020204" pitchFamily="34" charset="0"/>
              </a:rPr>
              <a:t>Epipens</a:t>
            </a:r>
            <a:r>
              <a:rPr spc="-105" dirty="0">
                <a:solidFill>
                  <a:srgbClr val="002060"/>
                </a:solidFill>
                <a:latin typeface="Arial" panose="020B0604020202020204" pitchFamily="34" charset="0"/>
                <a:cs typeface="Arial" panose="020B0604020202020204" pitchFamily="34" charset="0"/>
              </a:rPr>
              <a:t> </a:t>
            </a:r>
            <a:r>
              <a:rPr spc="15" dirty="0">
                <a:solidFill>
                  <a:srgbClr val="002060"/>
                </a:solidFill>
                <a:latin typeface="Arial" panose="020B0604020202020204" pitchFamily="34" charset="0"/>
                <a:cs typeface="Arial" panose="020B0604020202020204" pitchFamily="34" charset="0"/>
              </a:rPr>
              <a:t>to</a:t>
            </a:r>
            <a:r>
              <a:rPr spc="-114" dirty="0">
                <a:solidFill>
                  <a:srgbClr val="002060"/>
                </a:solidFill>
                <a:latin typeface="Arial" panose="020B0604020202020204" pitchFamily="34" charset="0"/>
                <a:cs typeface="Arial" panose="020B0604020202020204" pitchFamily="34" charset="0"/>
              </a:rPr>
              <a:t> </a:t>
            </a:r>
            <a:r>
              <a:rPr spc="-90" dirty="0">
                <a:solidFill>
                  <a:srgbClr val="002060"/>
                </a:solidFill>
                <a:latin typeface="Arial" panose="020B0604020202020204" pitchFamily="34" charset="0"/>
                <a:cs typeface="Arial" panose="020B0604020202020204" pitchFamily="34" charset="0"/>
              </a:rPr>
              <a:t>be</a:t>
            </a:r>
            <a:r>
              <a:rPr spc="-105" dirty="0">
                <a:solidFill>
                  <a:srgbClr val="002060"/>
                </a:solidFill>
                <a:latin typeface="Arial" panose="020B0604020202020204" pitchFamily="34" charset="0"/>
                <a:cs typeface="Arial" panose="020B0604020202020204" pitchFamily="34" charset="0"/>
              </a:rPr>
              <a:t> </a:t>
            </a:r>
            <a:r>
              <a:rPr spc="-55" dirty="0">
                <a:solidFill>
                  <a:srgbClr val="002060"/>
                </a:solidFill>
                <a:latin typeface="Arial" panose="020B0604020202020204" pitchFamily="34" charset="0"/>
                <a:cs typeface="Arial" panose="020B0604020202020204" pitchFamily="34" charset="0"/>
              </a:rPr>
              <a:t>kept</a:t>
            </a:r>
            <a:r>
              <a:rPr spc="-114" dirty="0">
                <a:solidFill>
                  <a:srgbClr val="002060"/>
                </a:solidFill>
                <a:latin typeface="Arial" panose="020B0604020202020204" pitchFamily="34" charset="0"/>
                <a:cs typeface="Arial" panose="020B0604020202020204" pitchFamily="34" charset="0"/>
              </a:rPr>
              <a:t> </a:t>
            </a:r>
            <a:r>
              <a:rPr spc="-25" dirty="0">
                <a:solidFill>
                  <a:srgbClr val="002060"/>
                </a:solidFill>
                <a:latin typeface="Arial" panose="020B0604020202020204" pitchFamily="34" charset="0"/>
                <a:cs typeface="Arial" panose="020B0604020202020204" pitchFamily="34" charset="0"/>
              </a:rPr>
              <a:t>in</a:t>
            </a:r>
            <a:r>
              <a:rPr spc="-105" dirty="0">
                <a:solidFill>
                  <a:srgbClr val="002060"/>
                </a:solidFill>
                <a:latin typeface="Arial" panose="020B0604020202020204" pitchFamily="34" charset="0"/>
                <a:cs typeface="Arial" panose="020B0604020202020204" pitchFamily="34" charset="0"/>
              </a:rPr>
              <a:t> </a:t>
            </a:r>
            <a:r>
              <a:rPr spc="-95" dirty="0">
                <a:solidFill>
                  <a:srgbClr val="002060"/>
                </a:solidFill>
                <a:latin typeface="Arial" panose="020B0604020202020204" pitchFamily="34" charset="0"/>
                <a:cs typeface="Arial" panose="020B0604020202020204" pitchFamily="34" charset="0"/>
              </a:rPr>
              <a:t>school</a:t>
            </a:r>
            <a:r>
              <a:rPr spc="-120" dirty="0">
                <a:solidFill>
                  <a:srgbClr val="002060"/>
                </a:solidFill>
                <a:latin typeface="Arial" panose="020B0604020202020204" pitchFamily="34" charset="0"/>
                <a:cs typeface="Arial" panose="020B0604020202020204" pitchFamily="34" charset="0"/>
              </a:rPr>
              <a:t> </a:t>
            </a:r>
            <a:r>
              <a:rPr spc="-35" dirty="0">
                <a:solidFill>
                  <a:srgbClr val="002060"/>
                </a:solidFill>
                <a:latin typeface="Arial" panose="020B0604020202020204" pitchFamily="34" charset="0"/>
                <a:cs typeface="Arial" panose="020B0604020202020204" pitchFamily="34" charset="0"/>
              </a:rPr>
              <a:t>at</a:t>
            </a:r>
            <a:r>
              <a:rPr spc="-105" dirty="0">
                <a:solidFill>
                  <a:srgbClr val="002060"/>
                </a:solidFill>
                <a:latin typeface="Arial" panose="020B0604020202020204" pitchFamily="34" charset="0"/>
                <a:cs typeface="Arial" panose="020B0604020202020204" pitchFamily="34" charset="0"/>
              </a:rPr>
              <a:t> </a:t>
            </a:r>
            <a:r>
              <a:rPr spc="-45" dirty="0">
                <a:solidFill>
                  <a:srgbClr val="002060"/>
                </a:solidFill>
                <a:latin typeface="Arial" panose="020B0604020202020204" pitchFamily="34" charset="0"/>
                <a:cs typeface="Arial" panose="020B0604020202020204" pitchFamily="34" charset="0"/>
              </a:rPr>
              <a:t>all</a:t>
            </a:r>
            <a:r>
              <a:rPr spc="-95" dirty="0">
                <a:solidFill>
                  <a:srgbClr val="002060"/>
                </a:solidFill>
                <a:latin typeface="Arial" panose="020B0604020202020204" pitchFamily="34" charset="0"/>
                <a:cs typeface="Arial" panose="020B0604020202020204" pitchFamily="34" charset="0"/>
              </a:rPr>
              <a:t> </a:t>
            </a:r>
            <a:r>
              <a:rPr spc="-55" dirty="0">
                <a:solidFill>
                  <a:srgbClr val="002060"/>
                </a:solidFill>
                <a:latin typeface="Arial" panose="020B0604020202020204" pitchFamily="34" charset="0"/>
                <a:cs typeface="Arial" panose="020B0604020202020204" pitchFamily="34" charset="0"/>
              </a:rPr>
              <a:t>times.</a:t>
            </a:r>
            <a:endParaRPr dirty="0">
              <a:solidFill>
                <a:srgbClr val="002060"/>
              </a:solidFill>
              <a:latin typeface="Arial" panose="020B0604020202020204" pitchFamily="34" charset="0"/>
              <a:cs typeface="Arial" panose="020B0604020202020204" pitchFamily="34" charset="0"/>
            </a:endParaRPr>
          </a:p>
          <a:p>
            <a:pPr>
              <a:lnSpc>
                <a:spcPct val="100000"/>
              </a:lnSpc>
              <a:spcBef>
                <a:spcPts val="55"/>
              </a:spcBef>
              <a:buClr>
                <a:srgbClr val="FFFFFF"/>
              </a:buClr>
              <a:buFont typeface="Arial"/>
              <a:buChar char="•"/>
            </a:pPr>
            <a:endParaRPr sz="2000" dirty="0">
              <a:solidFill>
                <a:srgbClr val="002060"/>
              </a:solidFill>
              <a:latin typeface="Arial" panose="020B0604020202020204" pitchFamily="34" charset="0"/>
              <a:cs typeface="Arial" panose="020B0604020202020204" pitchFamily="34" charset="0"/>
            </a:endParaRPr>
          </a:p>
          <a:p>
            <a:pPr marL="355600" marR="262890" indent="-342900">
              <a:lnSpc>
                <a:spcPct val="70000"/>
              </a:lnSpc>
              <a:buChar char="•"/>
              <a:tabLst>
                <a:tab pos="355600" algn="l"/>
              </a:tabLst>
            </a:pPr>
            <a:r>
              <a:rPr spc="-145" dirty="0">
                <a:solidFill>
                  <a:srgbClr val="002060"/>
                </a:solidFill>
                <a:latin typeface="Arial" panose="020B0604020202020204" pitchFamily="34" charset="0"/>
                <a:cs typeface="Arial" panose="020B0604020202020204" pitchFamily="34" charset="0"/>
              </a:rPr>
              <a:t>The </a:t>
            </a:r>
            <a:r>
              <a:rPr spc="-95" dirty="0">
                <a:solidFill>
                  <a:srgbClr val="002060"/>
                </a:solidFill>
                <a:latin typeface="Arial" panose="020B0604020202020204" pitchFamily="34" charset="0"/>
                <a:cs typeface="Arial" panose="020B0604020202020204" pitchFamily="34" charset="0"/>
              </a:rPr>
              <a:t>school </a:t>
            </a:r>
            <a:r>
              <a:rPr spc="-125" dirty="0">
                <a:solidFill>
                  <a:srgbClr val="002060"/>
                </a:solidFill>
                <a:latin typeface="Arial" panose="020B0604020202020204" pitchFamily="34" charset="0"/>
                <a:cs typeface="Arial" panose="020B0604020202020204" pitchFamily="34" charset="0"/>
              </a:rPr>
              <a:t>can </a:t>
            </a:r>
            <a:r>
              <a:rPr spc="-55" dirty="0">
                <a:solidFill>
                  <a:srgbClr val="002060"/>
                </a:solidFill>
                <a:latin typeface="Arial" panose="020B0604020202020204" pitchFamily="34" charset="0"/>
                <a:cs typeface="Arial" panose="020B0604020202020204" pitchFamily="34" charset="0"/>
              </a:rPr>
              <a:t>only </a:t>
            </a:r>
            <a:r>
              <a:rPr spc="-60" dirty="0">
                <a:solidFill>
                  <a:srgbClr val="002060"/>
                </a:solidFill>
                <a:latin typeface="Arial" panose="020B0604020202020204" pitchFamily="34" charset="0"/>
                <a:cs typeface="Arial" panose="020B0604020202020204" pitchFamily="34" charset="0"/>
              </a:rPr>
              <a:t>administer medication </a:t>
            </a:r>
            <a:r>
              <a:rPr spc="-100" dirty="0">
                <a:solidFill>
                  <a:srgbClr val="002060"/>
                </a:solidFill>
                <a:latin typeface="Arial" panose="020B0604020202020204" pitchFamily="34" charset="0"/>
                <a:cs typeface="Arial" panose="020B0604020202020204" pitchFamily="34" charset="0"/>
              </a:rPr>
              <a:t>once </a:t>
            </a:r>
            <a:r>
              <a:rPr spc="-155" dirty="0">
                <a:solidFill>
                  <a:srgbClr val="002060"/>
                </a:solidFill>
                <a:latin typeface="Arial" panose="020B0604020202020204" pitchFamily="34" charset="0"/>
                <a:cs typeface="Arial" panose="020B0604020202020204" pitchFamily="34" charset="0"/>
              </a:rPr>
              <a:t>a </a:t>
            </a:r>
            <a:r>
              <a:rPr spc="-60" dirty="0">
                <a:solidFill>
                  <a:srgbClr val="002060"/>
                </a:solidFill>
                <a:latin typeface="Arial" panose="020B0604020202020204" pitchFamily="34" charset="0"/>
                <a:cs typeface="Arial" panose="020B0604020202020204" pitchFamily="34" charset="0"/>
              </a:rPr>
              <a:t>medication </a:t>
            </a:r>
            <a:r>
              <a:rPr spc="-20" dirty="0">
                <a:solidFill>
                  <a:srgbClr val="002060"/>
                </a:solidFill>
                <a:latin typeface="Arial" panose="020B0604020202020204" pitchFamily="34" charset="0"/>
                <a:cs typeface="Arial" panose="020B0604020202020204" pitchFamily="34" charset="0"/>
              </a:rPr>
              <a:t>form </a:t>
            </a:r>
            <a:r>
              <a:rPr spc="-150" dirty="0">
                <a:solidFill>
                  <a:srgbClr val="002060"/>
                </a:solidFill>
                <a:latin typeface="Arial" panose="020B0604020202020204" pitchFamily="34" charset="0"/>
                <a:cs typeface="Arial" panose="020B0604020202020204" pitchFamily="34" charset="0"/>
              </a:rPr>
              <a:t>has  </a:t>
            </a:r>
            <a:r>
              <a:rPr spc="-95" dirty="0">
                <a:solidFill>
                  <a:srgbClr val="002060"/>
                </a:solidFill>
                <a:latin typeface="Arial" panose="020B0604020202020204" pitchFamily="34" charset="0"/>
                <a:cs typeface="Arial" panose="020B0604020202020204" pitchFamily="34" charset="0"/>
              </a:rPr>
              <a:t>been </a:t>
            </a:r>
            <a:r>
              <a:rPr spc="-65" dirty="0">
                <a:solidFill>
                  <a:srgbClr val="002060"/>
                </a:solidFill>
                <a:latin typeface="Arial" panose="020B0604020202020204" pitchFamily="34" charset="0"/>
                <a:cs typeface="Arial" panose="020B0604020202020204" pitchFamily="34" charset="0"/>
              </a:rPr>
              <a:t>completed. </a:t>
            </a:r>
            <a:r>
              <a:rPr spc="-150" dirty="0">
                <a:solidFill>
                  <a:srgbClr val="002060"/>
                </a:solidFill>
                <a:latin typeface="Arial" panose="020B0604020202020204" pitchFamily="34" charset="0"/>
                <a:cs typeface="Arial" panose="020B0604020202020204" pitchFamily="34" charset="0"/>
              </a:rPr>
              <a:t>Please </a:t>
            </a:r>
            <a:r>
              <a:rPr spc="-155" dirty="0">
                <a:solidFill>
                  <a:srgbClr val="002060"/>
                </a:solidFill>
                <a:latin typeface="Arial" panose="020B0604020202020204" pitchFamily="34" charset="0"/>
                <a:cs typeface="Arial" panose="020B0604020202020204" pitchFamily="34" charset="0"/>
              </a:rPr>
              <a:t>see </a:t>
            </a:r>
            <a:r>
              <a:rPr spc="-20" dirty="0">
                <a:solidFill>
                  <a:srgbClr val="002060"/>
                </a:solidFill>
                <a:latin typeface="Arial" panose="020B0604020202020204" pitchFamily="34" charset="0"/>
                <a:cs typeface="Arial" panose="020B0604020202020204" pitchFamily="34" charset="0"/>
              </a:rPr>
              <a:t>the </a:t>
            </a:r>
            <a:r>
              <a:rPr spc="-85" dirty="0">
                <a:solidFill>
                  <a:srgbClr val="002060"/>
                </a:solidFill>
                <a:latin typeface="Arial" panose="020B0604020202020204" pitchFamily="34" charset="0"/>
                <a:cs typeface="Arial" panose="020B0604020202020204" pitchFamily="34" charset="0"/>
              </a:rPr>
              <a:t>medicines </a:t>
            </a:r>
            <a:r>
              <a:rPr spc="-80" dirty="0">
                <a:solidFill>
                  <a:srgbClr val="002060"/>
                </a:solidFill>
                <a:latin typeface="Arial" panose="020B0604020202020204" pitchFamily="34" charset="0"/>
                <a:cs typeface="Arial" panose="020B0604020202020204" pitchFamily="34" charset="0"/>
              </a:rPr>
              <a:t>policy. </a:t>
            </a:r>
            <a:r>
              <a:rPr spc="-130" dirty="0">
                <a:solidFill>
                  <a:srgbClr val="002060"/>
                </a:solidFill>
                <a:latin typeface="Arial" panose="020B0604020202020204" pitchFamily="34" charset="0"/>
                <a:cs typeface="Arial" panose="020B0604020202020204" pitchFamily="34" charset="0"/>
              </a:rPr>
              <a:t>Forms </a:t>
            </a:r>
            <a:r>
              <a:rPr spc="5" dirty="0">
                <a:solidFill>
                  <a:srgbClr val="002060"/>
                </a:solidFill>
                <a:latin typeface="Arial" panose="020B0604020202020204" pitchFamily="34" charset="0"/>
                <a:cs typeface="Arial" panose="020B0604020202020204" pitchFamily="34" charset="0"/>
              </a:rPr>
              <a:t>will </a:t>
            </a:r>
            <a:r>
              <a:rPr spc="-95" dirty="0">
                <a:solidFill>
                  <a:srgbClr val="002060"/>
                </a:solidFill>
                <a:latin typeface="Arial" panose="020B0604020202020204" pitchFamily="34" charset="0"/>
                <a:cs typeface="Arial" panose="020B0604020202020204" pitchFamily="34" charset="0"/>
              </a:rPr>
              <a:t>need </a:t>
            </a:r>
            <a:r>
              <a:rPr spc="15" dirty="0">
                <a:solidFill>
                  <a:srgbClr val="002060"/>
                </a:solidFill>
                <a:latin typeface="Arial" panose="020B0604020202020204" pitchFamily="34" charset="0"/>
                <a:cs typeface="Arial" panose="020B0604020202020204" pitchFamily="34" charset="0"/>
              </a:rPr>
              <a:t>to</a:t>
            </a:r>
            <a:r>
              <a:rPr spc="-245" dirty="0">
                <a:solidFill>
                  <a:srgbClr val="002060"/>
                </a:solidFill>
                <a:latin typeface="Arial" panose="020B0604020202020204" pitchFamily="34" charset="0"/>
                <a:cs typeface="Arial" panose="020B0604020202020204" pitchFamily="34" charset="0"/>
              </a:rPr>
              <a:t> </a:t>
            </a:r>
            <a:r>
              <a:rPr spc="-90" dirty="0">
                <a:solidFill>
                  <a:srgbClr val="002060"/>
                </a:solidFill>
                <a:latin typeface="Arial" panose="020B0604020202020204" pitchFamily="34" charset="0"/>
                <a:cs typeface="Arial" panose="020B0604020202020204" pitchFamily="34" charset="0"/>
              </a:rPr>
              <a:t>be  </a:t>
            </a:r>
            <a:r>
              <a:rPr spc="-20" dirty="0">
                <a:solidFill>
                  <a:srgbClr val="002060"/>
                </a:solidFill>
                <a:latin typeface="Arial" panose="020B0604020202020204" pitchFamily="34" charset="0"/>
                <a:cs typeface="Arial" panose="020B0604020202020204" pitchFamily="34" charset="0"/>
              </a:rPr>
              <a:t>filled </a:t>
            </a:r>
            <a:r>
              <a:rPr spc="-5" dirty="0">
                <a:solidFill>
                  <a:srgbClr val="002060"/>
                </a:solidFill>
                <a:latin typeface="Arial" panose="020B0604020202020204" pitchFamily="34" charset="0"/>
                <a:cs typeface="Arial" panose="020B0604020202020204" pitchFamily="34" charset="0"/>
              </a:rPr>
              <a:t>out </a:t>
            </a:r>
            <a:r>
              <a:rPr spc="-35" dirty="0">
                <a:solidFill>
                  <a:srgbClr val="002060"/>
                </a:solidFill>
                <a:latin typeface="Arial" panose="020B0604020202020204" pitchFamily="34" charset="0"/>
                <a:cs typeface="Arial" panose="020B0604020202020204" pitchFamily="34" charset="0"/>
              </a:rPr>
              <a:t>at </a:t>
            </a:r>
            <a:r>
              <a:rPr spc="-20" dirty="0">
                <a:solidFill>
                  <a:srgbClr val="002060"/>
                </a:solidFill>
                <a:latin typeface="Arial" panose="020B0604020202020204" pitchFamily="34" charset="0"/>
                <a:cs typeface="Arial" panose="020B0604020202020204" pitchFamily="34" charset="0"/>
              </a:rPr>
              <a:t>the</a:t>
            </a:r>
            <a:r>
              <a:rPr spc="-370" dirty="0">
                <a:solidFill>
                  <a:srgbClr val="002060"/>
                </a:solidFill>
                <a:latin typeface="Arial" panose="020B0604020202020204" pitchFamily="34" charset="0"/>
                <a:cs typeface="Arial" panose="020B0604020202020204" pitchFamily="34" charset="0"/>
              </a:rPr>
              <a:t> </a:t>
            </a:r>
            <a:r>
              <a:rPr spc="-95" dirty="0">
                <a:solidFill>
                  <a:srgbClr val="002060"/>
                </a:solidFill>
                <a:latin typeface="Arial" panose="020B0604020202020204" pitchFamily="34" charset="0"/>
                <a:cs typeface="Arial" panose="020B0604020202020204" pitchFamily="34" charset="0"/>
              </a:rPr>
              <a:t>school </a:t>
            </a:r>
            <a:r>
              <a:rPr spc="-45" dirty="0">
                <a:solidFill>
                  <a:srgbClr val="002060"/>
                </a:solidFill>
                <a:latin typeface="Arial" panose="020B0604020202020204" pitchFamily="34" charset="0"/>
                <a:cs typeface="Arial" panose="020B0604020202020204" pitchFamily="34" charset="0"/>
              </a:rPr>
              <a:t>office.</a:t>
            </a:r>
            <a:endParaRPr dirty="0">
              <a:solidFill>
                <a:srgbClr val="002060"/>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a:stretch>
            <a:fillRect/>
          </a:stretch>
        </p:blipFill>
        <p:spPr>
          <a:xfrm rot="1386783">
            <a:off x="7098872" y="297697"/>
            <a:ext cx="1761978" cy="1199282"/>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65448" y="261650"/>
            <a:ext cx="4510479" cy="629018"/>
          </a:xfrm>
          <a:prstGeom prst="rect">
            <a:avLst/>
          </a:prstGeom>
        </p:spPr>
        <p:txBody>
          <a:bodyPr vert="horz" wrap="square" lIns="0" tIns="13335" rIns="0" bIns="0" rtlCol="0">
            <a:spAutoFit/>
          </a:bodyPr>
          <a:lstStyle/>
          <a:p>
            <a:pPr marL="12700" algn="ctr">
              <a:lnSpc>
                <a:spcPct val="100000"/>
              </a:lnSpc>
              <a:spcBef>
                <a:spcPts val="105"/>
              </a:spcBef>
            </a:pPr>
            <a:r>
              <a:rPr sz="4000" u="sng" spc="-170" dirty="0" smtClean="0">
                <a:solidFill>
                  <a:schemeClr val="bg1"/>
                </a:solidFill>
                <a:uFill>
                  <a:solidFill>
                    <a:srgbClr val="002060"/>
                  </a:solidFill>
                </a:uFill>
                <a:latin typeface="+mn-lt"/>
              </a:rPr>
              <a:t>Attendance</a:t>
            </a:r>
            <a:r>
              <a:rPr lang="en-GB" sz="4000" u="sng" spc="-170" dirty="0" smtClean="0">
                <a:solidFill>
                  <a:schemeClr val="bg1"/>
                </a:solidFill>
                <a:uFill>
                  <a:solidFill>
                    <a:srgbClr val="002060"/>
                  </a:solidFill>
                </a:uFill>
                <a:latin typeface="+mn-lt"/>
              </a:rPr>
              <a:t> matters!</a:t>
            </a:r>
            <a:endParaRPr sz="4000" u="sng" spc="-170" dirty="0">
              <a:solidFill>
                <a:schemeClr val="bg1"/>
              </a:solidFill>
              <a:uFill>
                <a:solidFill>
                  <a:srgbClr val="002060"/>
                </a:solidFill>
              </a:uFill>
              <a:latin typeface="+mn-lt"/>
            </a:endParaRPr>
          </a:p>
        </p:txBody>
      </p:sp>
      <p:sp>
        <p:nvSpPr>
          <p:cNvPr id="3" name="object 3"/>
          <p:cNvSpPr txBox="1"/>
          <p:nvPr/>
        </p:nvSpPr>
        <p:spPr>
          <a:xfrm>
            <a:off x="228600" y="990600"/>
            <a:ext cx="8763000" cy="1485022"/>
          </a:xfrm>
          <a:prstGeom prst="rect">
            <a:avLst/>
          </a:prstGeom>
        </p:spPr>
        <p:txBody>
          <a:bodyPr vert="horz" wrap="square" lIns="0" tIns="12700" rIns="0" bIns="0" rtlCol="0">
            <a:spAutoFit/>
          </a:bodyPr>
          <a:lstStyle/>
          <a:p>
            <a:pPr>
              <a:lnSpc>
                <a:spcPct val="100000"/>
              </a:lnSpc>
              <a:spcBef>
                <a:spcPts val="100"/>
              </a:spcBef>
            </a:pPr>
            <a:r>
              <a:rPr dirty="0" smtClean="0">
                <a:solidFill>
                  <a:srgbClr val="002060"/>
                </a:solidFill>
              </a:rPr>
              <a:t>9</a:t>
            </a:r>
            <a:r>
              <a:rPr lang="en-GB" dirty="0" smtClean="0">
                <a:solidFill>
                  <a:srgbClr val="002060"/>
                </a:solidFill>
              </a:rPr>
              <a:t>7</a:t>
            </a:r>
            <a:r>
              <a:rPr dirty="0" smtClean="0">
                <a:solidFill>
                  <a:srgbClr val="002060"/>
                </a:solidFill>
              </a:rPr>
              <a:t>% </a:t>
            </a:r>
            <a:r>
              <a:rPr lang="en-US" dirty="0" smtClean="0">
                <a:solidFill>
                  <a:srgbClr val="002060"/>
                </a:solidFill>
              </a:rPr>
              <a:t> </a:t>
            </a:r>
            <a:r>
              <a:rPr dirty="0" smtClean="0">
                <a:solidFill>
                  <a:srgbClr val="002060"/>
                </a:solidFill>
              </a:rPr>
              <a:t>attendance </a:t>
            </a:r>
            <a:r>
              <a:rPr lang="en-US" dirty="0" smtClean="0">
                <a:solidFill>
                  <a:srgbClr val="002060"/>
                </a:solidFill>
              </a:rPr>
              <a:t>is </a:t>
            </a:r>
            <a:r>
              <a:rPr dirty="0" smtClean="0">
                <a:solidFill>
                  <a:srgbClr val="002060"/>
                </a:solidFill>
              </a:rPr>
              <a:t>expected</a:t>
            </a:r>
            <a:r>
              <a:rPr lang="en-US" dirty="0" smtClean="0">
                <a:solidFill>
                  <a:srgbClr val="002060"/>
                </a:solidFill>
              </a:rPr>
              <a:t> in school. </a:t>
            </a:r>
            <a:endParaRPr dirty="0" smtClean="0">
              <a:solidFill>
                <a:srgbClr val="002060"/>
              </a:solidFill>
            </a:endParaRPr>
          </a:p>
          <a:p>
            <a:pPr>
              <a:lnSpc>
                <a:spcPct val="100000"/>
              </a:lnSpc>
              <a:spcBef>
                <a:spcPts val="10"/>
              </a:spcBef>
            </a:pPr>
            <a:endParaRPr dirty="0" smtClean="0">
              <a:solidFill>
                <a:srgbClr val="002060"/>
              </a:solidFill>
            </a:endParaRPr>
          </a:p>
          <a:p>
            <a:pPr marR="5080" indent="-342900">
              <a:lnSpc>
                <a:spcPct val="80000"/>
              </a:lnSpc>
              <a:buFont typeface="Arial" panose="020B0604020202020204" pitchFamily="34" charset="0"/>
              <a:buChar char="•"/>
            </a:pPr>
            <a:r>
              <a:rPr sz="1600" dirty="0" smtClean="0">
                <a:solidFill>
                  <a:srgbClr val="002060"/>
                </a:solidFill>
              </a:rPr>
              <a:t>Attendance is closely monitored</a:t>
            </a:r>
            <a:r>
              <a:rPr lang="en-US" sz="1600" dirty="0" smtClean="0">
                <a:solidFill>
                  <a:srgbClr val="002060"/>
                </a:solidFill>
              </a:rPr>
              <a:t> </a:t>
            </a:r>
            <a:endParaRPr sz="1600" dirty="0" smtClean="0">
              <a:solidFill>
                <a:srgbClr val="002060"/>
              </a:solidFill>
            </a:endParaRPr>
          </a:p>
          <a:p>
            <a:pPr marR="78105" indent="-342900">
              <a:lnSpc>
                <a:spcPct val="80000"/>
              </a:lnSpc>
              <a:spcBef>
                <a:spcPts val="745"/>
              </a:spcBef>
              <a:buFont typeface="Arial" panose="020B0604020202020204" pitchFamily="34" charset="0"/>
              <a:buChar char="•"/>
            </a:pPr>
            <a:r>
              <a:rPr sz="1600" dirty="0" smtClean="0">
                <a:solidFill>
                  <a:srgbClr val="002060"/>
                </a:solidFill>
              </a:rPr>
              <a:t>We </a:t>
            </a:r>
            <a:r>
              <a:rPr lang="en-US" sz="1600" dirty="0" smtClean="0">
                <a:solidFill>
                  <a:srgbClr val="002060"/>
                </a:solidFill>
              </a:rPr>
              <a:t> f</a:t>
            </a:r>
            <a:r>
              <a:rPr sz="1600" dirty="0" smtClean="0">
                <a:solidFill>
                  <a:srgbClr val="002060"/>
                </a:solidFill>
              </a:rPr>
              <a:t>ollow the </a:t>
            </a:r>
            <a:r>
              <a:rPr lang="en-GB" sz="1600" dirty="0" smtClean="0">
                <a:solidFill>
                  <a:srgbClr val="002060"/>
                </a:solidFill>
              </a:rPr>
              <a:t>West Sussex Attendance </a:t>
            </a:r>
            <a:r>
              <a:rPr sz="1600" dirty="0" smtClean="0">
                <a:solidFill>
                  <a:srgbClr val="002060"/>
                </a:solidFill>
              </a:rPr>
              <a:t>Policy and  will not be able to </a:t>
            </a:r>
            <a:r>
              <a:rPr sz="1600" dirty="0" err="1" smtClean="0">
                <a:solidFill>
                  <a:srgbClr val="002060"/>
                </a:solidFill>
              </a:rPr>
              <a:t>authorise</a:t>
            </a:r>
            <a:r>
              <a:rPr sz="1600" dirty="0" smtClean="0">
                <a:solidFill>
                  <a:srgbClr val="002060"/>
                </a:solidFill>
              </a:rPr>
              <a:t> </a:t>
            </a:r>
            <a:r>
              <a:rPr sz="1600" dirty="0" err="1" smtClean="0">
                <a:solidFill>
                  <a:srgbClr val="002060"/>
                </a:solidFill>
              </a:rPr>
              <a:t>Ter</a:t>
            </a:r>
            <a:r>
              <a:rPr lang="en-GB" sz="1600" dirty="0" smtClean="0">
                <a:solidFill>
                  <a:srgbClr val="002060"/>
                </a:solidFill>
              </a:rPr>
              <a:t>m Time holidays</a:t>
            </a:r>
            <a:endParaRPr lang="en-US" sz="2400" spc="-50" dirty="0" smtClean="0">
              <a:solidFill>
                <a:srgbClr val="FFFFFF"/>
              </a:solidFill>
              <a:latin typeface="Arial"/>
              <a:cs typeface="Arial"/>
            </a:endParaRPr>
          </a:p>
          <a:p>
            <a:pPr marL="12700" marR="78105">
              <a:lnSpc>
                <a:spcPct val="80000"/>
              </a:lnSpc>
              <a:spcBef>
                <a:spcPts val="745"/>
              </a:spcBef>
            </a:pPr>
            <a:endParaRPr lang="en-US" sz="2800" spc="-50" dirty="0">
              <a:solidFill>
                <a:srgbClr val="FFFFFF"/>
              </a:solidFill>
              <a:latin typeface="Arial"/>
              <a:cs typeface="Arial"/>
            </a:endParaRPr>
          </a:p>
        </p:txBody>
      </p:sp>
      <p:pic>
        <p:nvPicPr>
          <p:cNvPr id="4" name="Picture 3"/>
          <p:cNvPicPr>
            <a:picLocks noChangeAspect="1"/>
          </p:cNvPicPr>
          <p:nvPr/>
        </p:nvPicPr>
        <p:blipFill>
          <a:blip r:embed="rId3"/>
          <a:stretch>
            <a:fillRect/>
          </a:stretch>
        </p:blipFill>
        <p:spPr>
          <a:xfrm>
            <a:off x="2590800" y="2057400"/>
            <a:ext cx="3672822" cy="4658003"/>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0" y="685800"/>
            <a:ext cx="4534154" cy="697230"/>
          </a:xfrm>
        </p:spPr>
        <p:txBody>
          <a:bodyPr/>
          <a:lstStyle/>
          <a:p>
            <a:r>
              <a:rPr lang="en-GB" dirty="0" smtClean="0">
                <a:solidFill>
                  <a:schemeClr val="bg1"/>
                </a:solidFill>
              </a:rPr>
              <a:t>Checklists</a:t>
            </a:r>
            <a:endParaRPr lang="en-GB" dirty="0">
              <a:solidFill>
                <a:schemeClr val="bg1"/>
              </a:solidFill>
            </a:endParaRPr>
          </a:p>
        </p:txBody>
      </p:sp>
      <p:sp>
        <p:nvSpPr>
          <p:cNvPr id="3" name="Text Placeholder 2"/>
          <p:cNvSpPr>
            <a:spLocks noGrp="1"/>
          </p:cNvSpPr>
          <p:nvPr>
            <p:ph type="body" idx="1"/>
          </p:nvPr>
        </p:nvSpPr>
        <p:spPr>
          <a:xfrm>
            <a:off x="609600" y="1905000"/>
            <a:ext cx="7922260" cy="2954655"/>
          </a:xfrm>
        </p:spPr>
        <p:txBody>
          <a:bodyPr/>
          <a:lstStyle/>
          <a:p>
            <a:pPr marL="342900" indent="-342900">
              <a:buFont typeface="Wingdings" panose="05000000000000000000" pitchFamily="2" charset="2"/>
              <a:buChar char="q"/>
            </a:pPr>
            <a:r>
              <a:rPr lang="en-GB" i="0" u="none" dirty="0" smtClean="0">
                <a:solidFill>
                  <a:srgbClr val="002060"/>
                </a:solidFill>
              </a:rPr>
              <a:t>Print a photo for peg</a:t>
            </a:r>
          </a:p>
          <a:p>
            <a:pPr marL="342900" indent="-342900">
              <a:buFont typeface="Wingdings" panose="05000000000000000000" pitchFamily="2" charset="2"/>
              <a:buChar char="q"/>
            </a:pPr>
            <a:r>
              <a:rPr lang="en-GB" i="0" u="none" dirty="0" smtClean="0">
                <a:solidFill>
                  <a:srgbClr val="002060"/>
                </a:solidFill>
              </a:rPr>
              <a:t>Complete All About </a:t>
            </a:r>
            <a:r>
              <a:rPr lang="en-GB" i="0" u="none" dirty="0">
                <a:solidFill>
                  <a:srgbClr val="002060"/>
                </a:solidFill>
              </a:rPr>
              <a:t>M</a:t>
            </a:r>
            <a:r>
              <a:rPr lang="en-GB" i="0" u="none" dirty="0" smtClean="0">
                <a:solidFill>
                  <a:srgbClr val="002060"/>
                </a:solidFill>
              </a:rPr>
              <a:t>e book</a:t>
            </a:r>
          </a:p>
          <a:p>
            <a:pPr marL="342900" indent="-342900">
              <a:buFont typeface="Wingdings" panose="05000000000000000000" pitchFamily="2" charset="2"/>
              <a:buChar char="q"/>
            </a:pPr>
            <a:r>
              <a:rPr lang="en-GB" i="0" u="none" dirty="0" smtClean="0">
                <a:solidFill>
                  <a:srgbClr val="002060"/>
                </a:solidFill>
              </a:rPr>
              <a:t>Bag of spare clothes and underwear to keep on peg</a:t>
            </a:r>
          </a:p>
          <a:p>
            <a:pPr marL="342900" indent="-342900">
              <a:buFont typeface="Wingdings" panose="05000000000000000000" pitchFamily="2" charset="2"/>
              <a:buChar char="q"/>
            </a:pPr>
            <a:r>
              <a:rPr lang="en-GB" i="0" u="none" dirty="0" smtClean="0">
                <a:solidFill>
                  <a:srgbClr val="002060"/>
                </a:solidFill>
              </a:rPr>
              <a:t>Welly boots to keep at school</a:t>
            </a:r>
          </a:p>
          <a:p>
            <a:pPr marL="342900" indent="-342900">
              <a:buFont typeface="Wingdings" panose="05000000000000000000" pitchFamily="2" charset="2"/>
              <a:buChar char="q"/>
            </a:pPr>
            <a:r>
              <a:rPr lang="en-GB" i="0" u="none" dirty="0" smtClean="0">
                <a:solidFill>
                  <a:srgbClr val="002060"/>
                </a:solidFill>
              </a:rPr>
              <a:t>Named water bottle</a:t>
            </a:r>
          </a:p>
          <a:p>
            <a:pPr marL="342900" indent="-342900">
              <a:buFont typeface="Wingdings" panose="05000000000000000000" pitchFamily="2" charset="2"/>
              <a:buChar char="q"/>
            </a:pPr>
            <a:endParaRPr lang="en-GB" i="0" u="none" dirty="0" smtClean="0">
              <a:solidFill>
                <a:schemeClr val="bg1"/>
              </a:solidFill>
            </a:endParaRPr>
          </a:p>
          <a:p>
            <a:pPr marL="342900" indent="-342900">
              <a:buFont typeface="Wingdings" panose="05000000000000000000" pitchFamily="2" charset="2"/>
              <a:buChar char="q"/>
            </a:pPr>
            <a:endParaRPr lang="en-GB" i="0" u="none" dirty="0" smtClean="0">
              <a:solidFill>
                <a:schemeClr val="bg1"/>
              </a:solidFill>
            </a:endParaRPr>
          </a:p>
          <a:p>
            <a:pPr marL="342900" indent="-342900">
              <a:buFont typeface="Wingdings" panose="05000000000000000000" pitchFamily="2" charset="2"/>
              <a:buChar char="q"/>
            </a:pPr>
            <a:endParaRPr lang="en-GB" i="0" u="none" dirty="0">
              <a:solidFill>
                <a:schemeClr val="bg1"/>
              </a:solidFill>
            </a:endParaRPr>
          </a:p>
        </p:txBody>
      </p:sp>
    </p:spTree>
    <p:extLst>
      <p:ext uri="{BB962C8B-B14F-4D97-AF65-F5344CB8AC3E}">
        <p14:creationId xmlns:p14="http://schemas.microsoft.com/office/powerpoint/2010/main" val="9211143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87627" y="1752600"/>
            <a:ext cx="6508573" cy="369332"/>
          </a:xfrm>
          <a:prstGeom prst="rect">
            <a:avLst/>
          </a:prstGeom>
          <a:noFill/>
        </p:spPr>
        <p:txBody>
          <a:bodyPr wrap="square" rtlCol="0">
            <a:spAutoFit/>
          </a:bodyPr>
          <a:lstStyle/>
          <a:p>
            <a:endParaRPr lang="en-GB" dirty="0"/>
          </a:p>
        </p:txBody>
      </p:sp>
      <p:sp>
        <p:nvSpPr>
          <p:cNvPr id="2" name="TextBox 1"/>
          <p:cNvSpPr txBox="1"/>
          <p:nvPr/>
        </p:nvSpPr>
        <p:spPr>
          <a:xfrm>
            <a:off x="1143000" y="1934058"/>
            <a:ext cx="6973951" cy="1600438"/>
          </a:xfrm>
          <a:prstGeom prst="rect">
            <a:avLst/>
          </a:prstGeom>
          <a:noFill/>
        </p:spPr>
        <p:txBody>
          <a:bodyPr wrap="square" rtlCol="0">
            <a:spAutoFit/>
          </a:bodyPr>
          <a:lstStyle/>
          <a:p>
            <a:pPr algn="ctr"/>
            <a:r>
              <a:rPr lang="en-GB" sz="3200" u="sng" dirty="0" smtClean="0">
                <a:solidFill>
                  <a:srgbClr val="002060"/>
                </a:solidFill>
              </a:rPr>
              <a:t>Any Questions?</a:t>
            </a:r>
            <a:endParaRPr lang="en-GB" u="sng" dirty="0"/>
          </a:p>
          <a:p>
            <a:endParaRPr lang="en-GB" sz="2400" dirty="0">
              <a:solidFill>
                <a:srgbClr val="002060"/>
              </a:solidFill>
            </a:endParaRPr>
          </a:p>
          <a:p>
            <a:pPr marL="285750" indent="-285750">
              <a:buFont typeface="Arial" panose="020B0604020202020204" pitchFamily="34" charset="0"/>
              <a:buChar char="•"/>
            </a:pPr>
            <a:endParaRPr lang="en-GB" sz="2400" dirty="0" smtClean="0">
              <a:solidFill>
                <a:srgbClr val="002060"/>
              </a:solidFill>
            </a:endParaRPr>
          </a:p>
          <a:p>
            <a:endParaRPr lang="en-GB" dirty="0"/>
          </a:p>
        </p:txBody>
      </p:sp>
      <p:sp>
        <p:nvSpPr>
          <p:cNvPr id="7" name="TextBox 6"/>
          <p:cNvSpPr txBox="1"/>
          <p:nvPr/>
        </p:nvSpPr>
        <p:spPr>
          <a:xfrm>
            <a:off x="1187626" y="3124200"/>
            <a:ext cx="7239000" cy="1938992"/>
          </a:xfrm>
          <a:prstGeom prst="rect">
            <a:avLst/>
          </a:prstGeom>
          <a:noFill/>
        </p:spPr>
        <p:txBody>
          <a:bodyPr wrap="square" rtlCol="0">
            <a:spAutoFit/>
          </a:bodyPr>
          <a:lstStyle/>
          <a:p>
            <a:pPr algn="ctr"/>
            <a:r>
              <a:rPr lang="en-GB" sz="2400" dirty="0" smtClean="0">
                <a:solidFill>
                  <a:srgbClr val="002060"/>
                </a:solidFill>
              </a:rPr>
              <a:t>If you have any further questions please do not hesitate to email the school office who will forward your question to the most appropriate member of staff.</a:t>
            </a:r>
          </a:p>
          <a:p>
            <a:pPr algn="ctr"/>
            <a:endParaRPr lang="en-GB" sz="2400" dirty="0" smtClean="0">
              <a:solidFill>
                <a:srgbClr val="002060"/>
              </a:solidFill>
            </a:endParaRPr>
          </a:p>
          <a:p>
            <a:pPr algn="ctr"/>
            <a:r>
              <a:rPr lang="en-GB" sz="2400" b="1" dirty="0" smtClean="0">
                <a:solidFill>
                  <a:srgbClr val="002060"/>
                </a:solidFill>
              </a:rPr>
              <a:t>officebl@partnersinlearning.co.uk</a:t>
            </a:r>
            <a:endParaRPr lang="en-GB" sz="2400" b="1" dirty="0">
              <a:solidFill>
                <a:srgbClr val="002060"/>
              </a:solidFill>
            </a:endParaRPr>
          </a:p>
        </p:txBody>
      </p:sp>
      <p:pic>
        <p:nvPicPr>
          <p:cNvPr id="8" name="Picture 7"/>
          <p:cNvPicPr>
            <a:picLocks noChangeAspect="1"/>
          </p:cNvPicPr>
          <p:nvPr/>
        </p:nvPicPr>
        <p:blipFill>
          <a:blip r:embed="rId3"/>
          <a:stretch>
            <a:fillRect/>
          </a:stretch>
        </p:blipFill>
        <p:spPr>
          <a:xfrm>
            <a:off x="2870068" y="432659"/>
            <a:ext cx="3143689" cy="1000265"/>
          </a:xfrm>
          <a:prstGeom prst="rect">
            <a:avLst/>
          </a:prstGeom>
        </p:spPr>
      </p:pic>
    </p:spTree>
    <p:extLst>
      <p:ext uri="{BB962C8B-B14F-4D97-AF65-F5344CB8AC3E}">
        <p14:creationId xmlns:p14="http://schemas.microsoft.com/office/powerpoint/2010/main" val="132108287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 y="990600"/>
            <a:ext cx="9067800" cy="5509200"/>
          </a:xfrm>
          <a:prstGeom prst="rect">
            <a:avLst/>
          </a:prstGeom>
          <a:noFill/>
        </p:spPr>
        <p:txBody>
          <a:bodyPr wrap="square" rtlCol="0">
            <a:spAutoFit/>
          </a:bodyPr>
          <a:lstStyle/>
          <a:p>
            <a:pPr algn="ctr"/>
            <a:endParaRPr lang="en-GB" sz="1600" dirty="0">
              <a:solidFill>
                <a:srgbClr val="002060"/>
              </a:solidFill>
            </a:endParaRPr>
          </a:p>
          <a:p>
            <a:pPr algn="ctr"/>
            <a:r>
              <a:rPr lang="en-GB" sz="3600" dirty="0" smtClean="0">
                <a:solidFill>
                  <a:srgbClr val="002060"/>
                </a:solidFill>
              </a:rPr>
              <a:t>Thank you for attending tonight.</a:t>
            </a:r>
          </a:p>
          <a:p>
            <a:pPr algn="ctr"/>
            <a:endParaRPr lang="en-GB" sz="4800" dirty="0">
              <a:solidFill>
                <a:schemeClr val="bg1"/>
              </a:solidFill>
            </a:endParaRPr>
          </a:p>
          <a:p>
            <a:pPr algn="ctr"/>
            <a:endParaRPr lang="en-GB" sz="4800" dirty="0" smtClean="0">
              <a:solidFill>
                <a:schemeClr val="bg1"/>
              </a:solidFill>
            </a:endParaRPr>
          </a:p>
          <a:p>
            <a:pPr algn="ctr"/>
            <a:endParaRPr lang="en-GB" sz="2800" dirty="0">
              <a:solidFill>
                <a:schemeClr val="bg1"/>
              </a:solidFill>
            </a:endParaRPr>
          </a:p>
          <a:p>
            <a:pPr algn="ctr"/>
            <a:endParaRPr lang="en-GB" sz="4400" dirty="0" smtClean="0">
              <a:solidFill>
                <a:schemeClr val="bg1"/>
              </a:solidFill>
            </a:endParaRPr>
          </a:p>
          <a:p>
            <a:pPr algn="ctr"/>
            <a:endParaRPr lang="en-GB" sz="4400" dirty="0" smtClean="0">
              <a:solidFill>
                <a:schemeClr val="bg1"/>
              </a:solidFill>
            </a:endParaRPr>
          </a:p>
          <a:p>
            <a:pPr algn="ctr"/>
            <a:endParaRPr lang="en-GB" sz="2800" dirty="0" smtClean="0">
              <a:solidFill>
                <a:srgbClr val="002060"/>
              </a:solidFill>
            </a:endParaRPr>
          </a:p>
          <a:p>
            <a:pPr algn="ctr"/>
            <a:r>
              <a:rPr lang="en-GB" sz="2800" dirty="0" smtClean="0">
                <a:solidFill>
                  <a:srgbClr val="002060"/>
                </a:solidFill>
              </a:rPr>
              <a:t>We look forward to welcoming your child/</a:t>
            </a:r>
            <a:r>
              <a:rPr lang="en-GB" sz="2800" dirty="0" err="1" smtClean="0">
                <a:solidFill>
                  <a:srgbClr val="002060"/>
                </a:solidFill>
              </a:rPr>
              <a:t>ren</a:t>
            </a:r>
            <a:r>
              <a:rPr lang="en-GB" sz="2800" dirty="0" smtClean="0">
                <a:solidFill>
                  <a:srgbClr val="002060"/>
                </a:solidFill>
              </a:rPr>
              <a:t> soon.</a:t>
            </a:r>
          </a:p>
          <a:p>
            <a:pPr algn="ctr"/>
            <a:endParaRPr lang="en-GB" sz="2800" dirty="0" smtClean="0">
              <a:solidFill>
                <a:srgbClr val="002060"/>
              </a:solidFill>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92535" y="2150243"/>
            <a:ext cx="4035130" cy="2882137"/>
          </a:xfrm>
          <a:prstGeom prst="rect">
            <a:avLst/>
          </a:prstGeom>
        </p:spPr>
      </p:pic>
    </p:spTree>
    <p:extLst>
      <p:ext uri="{BB962C8B-B14F-4D97-AF65-F5344CB8AC3E}">
        <p14:creationId xmlns:p14="http://schemas.microsoft.com/office/powerpoint/2010/main" val="24451270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94554" y="1424200"/>
            <a:ext cx="6614795" cy="697230"/>
          </a:xfrm>
          <a:prstGeom prst="rect">
            <a:avLst/>
          </a:prstGeom>
        </p:spPr>
        <p:txBody>
          <a:bodyPr vert="horz" wrap="square" lIns="0" tIns="13335" rIns="0" bIns="0" rtlCol="0">
            <a:spAutoFit/>
          </a:bodyPr>
          <a:lstStyle/>
          <a:p>
            <a:pPr marL="12700" algn="ctr">
              <a:lnSpc>
                <a:spcPct val="100000"/>
              </a:lnSpc>
              <a:spcBef>
                <a:spcPts val="105"/>
              </a:spcBef>
            </a:pPr>
            <a:r>
              <a:rPr lang="en-GB" u="sng" spc="-315" dirty="0" smtClean="0">
                <a:solidFill>
                  <a:schemeClr val="bg1"/>
                </a:solidFill>
                <a:latin typeface="+mj-lt"/>
              </a:rPr>
              <a:t>Office Staff</a:t>
            </a:r>
            <a:endParaRPr u="sng" spc="-425" dirty="0">
              <a:solidFill>
                <a:schemeClr val="bg1"/>
              </a:solidFill>
              <a:latin typeface="+mj-lt"/>
            </a:endParaRPr>
          </a:p>
        </p:txBody>
      </p:sp>
      <p:sp>
        <p:nvSpPr>
          <p:cNvPr id="16" name="TextBox 15"/>
          <p:cNvSpPr txBox="1"/>
          <p:nvPr/>
        </p:nvSpPr>
        <p:spPr>
          <a:xfrm>
            <a:off x="764606" y="5099621"/>
            <a:ext cx="2667000" cy="646331"/>
          </a:xfrm>
          <a:prstGeom prst="rect">
            <a:avLst/>
          </a:prstGeom>
          <a:noFill/>
        </p:spPr>
        <p:txBody>
          <a:bodyPr wrap="square" rtlCol="0">
            <a:spAutoFit/>
          </a:bodyPr>
          <a:lstStyle/>
          <a:p>
            <a:pPr algn="ctr"/>
            <a:r>
              <a:rPr lang="en-GB" dirty="0" smtClean="0">
                <a:solidFill>
                  <a:schemeClr val="tx2">
                    <a:lumMod val="50000"/>
                  </a:schemeClr>
                </a:solidFill>
              </a:rPr>
              <a:t>Mrs Bulford</a:t>
            </a:r>
          </a:p>
          <a:p>
            <a:pPr algn="ctr"/>
            <a:r>
              <a:rPr lang="en-GB" dirty="0" smtClean="0">
                <a:solidFill>
                  <a:schemeClr val="tx2">
                    <a:lumMod val="50000"/>
                  </a:schemeClr>
                </a:solidFill>
              </a:rPr>
              <a:t>Receptionist</a:t>
            </a:r>
            <a:endParaRPr lang="en-GB" dirty="0">
              <a:solidFill>
                <a:schemeClr val="tx2">
                  <a:lumMod val="50000"/>
                </a:schemeClr>
              </a:solidFill>
            </a:endParaRPr>
          </a:p>
        </p:txBody>
      </p:sp>
      <p:sp>
        <p:nvSpPr>
          <p:cNvPr id="20" name="TextBox 19"/>
          <p:cNvSpPr txBox="1"/>
          <p:nvPr/>
        </p:nvSpPr>
        <p:spPr>
          <a:xfrm>
            <a:off x="3204475" y="5093973"/>
            <a:ext cx="2667000" cy="646331"/>
          </a:xfrm>
          <a:prstGeom prst="rect">
            <a:avLst/>
          </a:prstGeom>
          <a:noFill/>
        </p:spPr>
        <p:txBody>
          <a:bodyPr wrap="square" rtlCol="0">
            <a:spAutoFit/>
          </a:bodyPr>
          <a:lstStyle/>
          <a:p>
            <a:pPr algn="ctr"/>
            <a:r>
              <a:rPr lang="en-GB" dirty="0" smtClean="0">
                <a:solidFill>
                  <a:schemeClr val="tx2">
                    <a:lumMod val="50000"/>
                  </a:schemeClr>
                </a:solidFill>
              </a:rPr>
              <a:t>Mrs </a:t>
            </a:r>
            <a:r>
              <a:rPr lang="en-GB" dirty="0" err="1" smtClean="0">
                <a:solidFill>
                  <a:schemeClr val="tx2">
                    <a:lumMod val="50000"/>
                  </a:schemeClr>
                </a:solidFill>
              </a:rPr>
              <a:t>Currid</a:t>
            </a:r>
            <a:endParaRPr lang="en-GB" dirty="0" smtClean="0">
              <a:solidFill>
                <a:schemeClr val="tx2">
                  <a:lumMod val="50000"/>
                </a:schemeClr>
              </a:solidFill>
            </a:endParaRPr>
          </a:p>
          <a:p>
            <a:pPr algn="ctr"/>
            <a:r>
              <a:rPr lang="en-GB" dirty="0" smtClean="0">
                <a:solidFill>
                  <a:schemeClr val="tx2">
                    <a:lumMod val="50000"/>
                  </a:schemeClr>
                </a:solidFill>
              </a:rPr>
              <a:t>Secretary</a:t>
            </a:r>
            <a:endParaRPr lang="en-GB" dirty="0">
              <a:solidFill>
                <a:schemeClr val="tx2">
                  <a:lumMod val="50000"/>
                </a:schemeClr>
              </a:solidFill>
            </a:endParaRPr>
          </a:p>
        </p:txBody>
      </p:sp>
      <p:sp>
        <p:nvSpPr>
          <p:cNvPr id="23" name="TextBox 22"/>
          <p:cNvSpPr txBox="1"/>
          <p:nvPr/>
        </p:nvSpPr>
        <p:spPr>
          <a:xfrm>
            <a:off x="5684100" y="5113346"/>
            <a:ext cx="2667000" cy="646331"/>
          </a:xfrm>
          <a:prstGeom prst="rect">
            <a:avLst/>
          </a:prstGeom>
          <a:noFill/>
        </p:spPr>
        <p:txBody>
          <a:bodyPr wrap="square" rtlCol="0">
            <a:spAutoFit/>
          </a:bodyPr>
          <a:lstStyle/>
          <a:p>
            <a:pPr algn="ctr"/>
            <a:r>
              <a:rPr lang="en-GB" dirty="0" smtClean="0">
                <a:solidFill>
                  <a:schemeClr val="tx2">
                    <a:lumMod val="50000"/>
                  </a:schemeClr>
                </a:solidFill>
              </a:rPr>
              <a:t>Mrs Devlin</a:t>
            </a:r>
          </a:p>
          <a:p>
            <a:pPr algn="ctr"/>
            <a:r>
              <a:rPr lang="en-GB" dirty="0" smtClean="0">
                <a:solidFill>
                  <a:schemeClr val="tx2">
                    <a:lumMod val="50000"/>
                  </a:schemeClr>
                </a:solidFill>
              </a:rPr>
              <a:t>Finance Assistant</a:t>
            </a:r>
            <a:endParaRPr lang="en-GB" dirty="0">
              <a:solidFill>
                <a:schemeClr val="tx2">
                  <a:lumMod val="50000"/>
                </a:schemeClr>
              </a:solidFill>
            </a:endParaRPr>
          </a:p>
        </p:txBody>
      </p:sp>
      <p:pic>
        <p:nvPicPr>
          <p:cNvPr id="3" name="Picture 2"/>
          <p:cNvPicPr>
            <a:picLocks noChangeAspect="1"/>
          </p:cNvPicPr>
          <p:nvPr/>
        </p:nvPicPr>
        <p:blipFill rotWithShape="1">
          <a:blip r:embed="rId3"/>
          <a:srcRect r="6207"/>
          <a:stretch/>
        </p:blipFill>
        <p:spPr>
          <a:xfrm>
            <a:off x="1097547" y="2494779"/>
            <a:ext cx="1887467" cy="2373212"/>
          </a:xfrm>
          <a:prstGeom prst="rect">
            <a:avLst/>
          </a:prstGeom>
        </p:spPr>
      </p:pic>
      <p:pic>
        <p:nvPicPr>
          <p:cNvPr id="6" name="Picture 5"/>
          <p:cNvPicPr>
            <a:picLocks noChangeAspect="1"/>
          </p:cNvPicPr>
          <p:nvPr/>
        </p:nvPicPr>
        <p:blipFill>
          <a:blip r:embed="rId4"/>
          <a:stretch>
            <a:fillRect/>
          </a:stretch>
        </p:blipFill>
        <p:spPr>
          <a:xfrm>
            <a:off x="5967854" y="2494779"/>
            <a:ext cx="1792431" cy="2389908"/>
          </a:xfrm>
          <a:prstGeom prst="rect">
            <a:avLst/>
          </a:prstGeom>
        </p:spPr>
      </p:pic>
      <p:pic>
        <p:nvPicPr>
          <p:cNvPr id="5" name="Picture 4"/>
          <p:cNvPicPr>
            <a:picLocks noChangeAspect="1"/>
          </p:cNvPicPr>
          <p:nvPr/>
        </p:nvPicPr>
        <p:blipFill>
          <a:blip r:embed="rId5"/>
          <a:stretch>
            <a:fillRect/>
          </a:stretch>
        </p:blipFill>
        <p:spPr>
          <a:xfrm>
            <a:off x="3312475" y="2483252"/>
            <a:ext cx="2281535" cy="2368305"/>
          </a:xfrm>
          <a:prstGeom prst="rect">
            <a:avLst/>
          </a:prstGeom>
        </p:spPr>
      </p:pic>
    </p:spTree>
    <p:extLst>
      <p:ext uri="{BB962C8B-B14F-4D97-AF65-F5344CB8AC3E}">
        <p14:creationId xmlns:p14="http://schemas.microsoft.com/office/powerpoint/2010/main" val="27091618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04920" y="533400"/>
            <a:ext cx="4534154" cy="697230"/>
          </a:xfrm>
        </p:spPr>
        <p:txBody>
          <a:bodyPr/>
          <a:lstStyle/>
          <a:p>
            <a:r>
              <a:rPr lang="en-GB" dirty="0" smtClean="0">
                <a:solidFill>
                  <a:schemeClr val="bg1"/>
                </a:solidFill>
              </a:rPr>
              <a:t>Tonight’s Meeting</a:t>
            </a:r>
            <a:endParaRPr lang="en-GB" dirty="0">
              <a:solidFill>
                <a:schemeClr val="bg1"/>
              </a:solidFill>
            </a:endParaRPr>
          </a:p>
        </p:txBody>
      </p:sp>
      <p:sp>
        <p:nvSpPr>
          <p:cNvPr id="3" name="Text Placeholder 2"/>
          <p:cNvSpPr>
            <a:spLocks noGrp="1"/>
          </p:cNvSpPr>
          <p:nvPr>
            <p:ph type="body" idx="1"/>
          </p:nvPr>
        </p:nvSpPr>
        <p:spPr>
          <a:xfrm>
            <a:off x="588324" y="1447800"/>
            <a:ext cx="7967345" cy="3231654"/>
          </a:xfrm>
        </p:spPr>
        <p:txBody>
          <a:bodyPr/>
          <a:lstStyle/>
          <a:p>
            <a:endParaRPr lang="en-GB" u="none" dirty="0" smtClean="0">
              <a:solidFill>
                <a:schemeClr val="tx2">
                  <a:lumMod val="50000"/>
                </a:schemeClr>
              </a:solidFill>
            </a:endParaRPr>
          </a:p>
          <a:p>
            <a:pPr marL="342900" indent="-342900">
              <a:buFont typeface="Arial" panose="020B0604020202020204" pitchFamily="34" charset="0"/>
              <a:buChar char="•"/>
            </a:pPr>
            <a:r>
              <a:rPr lang="en-US" u="none" dirty="0">
                <a:solidFill>
                  <a:schemeClr val="tx2">
                    <a:lumMod val="50000"/>
                  </a:schemeClr>
                </a:solidFill>
              </a:rPr>
              <a:t>Cover key dates and </a:t>
            </a:r>
            <a:r>
              <a:rPr lang="en-US" u="none" dirty="0" smtClean="0">
                <a:solidFill>
                  <a:schemeClr val="tx2">
                    <a:lumMod val="50000"/>
                  </a:schemeClr>
                </a:solidFill>
              </a:rPr>
              <a:t>information</a:t>
            </a:r>
          </a:p>
          <a:p>
            <a:endParaRPr lang="en-GB" sz="1400" u="none" dirty="0" smtClean="0">
              <a:solidFill>
                <a:schemeClr val="tx2">
                  <a:lumMod val="50000"/>
                </a:schemeClr>
              </a:solidFill>
            </a:endParaRPr>
          </a:p>
          <a:p>
            <a:pPr marL="342900" indent="-342900">
              <a:buFont typeface="Arial" panose="020B0604020202020204" pitchFamily="34" charset="0"/>
              <a:buChar char="•"/>
            </a:pPr>
            <a:r>
              <a:rPr lang="en-GB" u="none" dirty="0" smtClean="0">
                <a:solidFill>
                  <a:schemeClr val="tx2">
                    <a:lumMod val="50000"/>
                  </a:schemeClr>
                </a:solidFill>
              </a:rPr>
              <a:t>To help your child make the best possible start to school</a:t>
            </a:r>
          </a:p>
          <a:p>
            <a:endParaRPr lang="en-GB" sz="1400" u="none" dirty="0" smtClean="0">
              <a:solidFill>
                <a:schemeClr val="tx2">
                  <a:lumMod val="50000"/>
                </a:schemeClr>
              </a:solidFill>
            </a:endParaRPr>
          </a:p>
          <a:p>
            <a:pPr marL="342900" indent="-342900">
              <a:buFont typeface="Arial" panose="020B0604020202020204" pitchFamily="34" charset="0"/>
              <a:buChar char="•"/>
            </a:pPr>
            <a:r>
              <a:rPr lang="en-GB" u="none" dirty="0" smtClean="0">
                <a:solidFill>
                  <a:schemeClr val="tx2">
                    <a:lumMod val="50000"/>
                  </a:schemeClr>
                </a:solidFill>
              </a:rPr>
              <a:t>To help you to understand the EYFS Curriculum that your child will be covering in Reception</a:t>
            </a:r>
          </a:p>
          <a:p>
            <a:endParaRPr lang="en-GB" sz="1200" u="none" dirty="0" smtClean="0">
              <a:solidFill>
                <a:schemeClr val="tx2">
                  <a:lumMod val="50000"/>
                </a:schemeClr>
              </a:solidFill>
            </a:endParaRPr>
          </a:p>
          <a:p>
            <a:pPr marL="342900" indent="-342900">
              <a:buFont typeface="Arial" panose="020B0604020202020204" pitchFamily="34" charset="0"/>
              <a:buChar char="•"/>
            </a:pPr>
            <a:r>
              <a:rPr lang="en-GB" u="none" dirty="0" smtClean="0">
                <a:solidFill>
                  <a:schemeClr val="tx2">
                    <a:lumMod val="50000"/>
                  </a:schemeClr>
                </a:solidFill>
              </a:rPr>
              <a:t>To identify ways you can support your child at home and in school</a:t>
            </a:r>
          </a:p>
        </p:txBody>
      </p:sp>
      <p:pic>
        <p:nvPicPr>
          <p:cNvPr id="4" name="Picture 3"/>
          <p:cNvPicPr>
            <a:picLocks noChangeAspect="1"/>
          </p:cNvPicPr>
          <p:nvPr/>
        </p:nvPicPr>
        <p:blipFill>
          <a:blip r:embed="rId3"/>
          <a:stretch>
            <a:fillRect/>
          </a:stretch>
        </p:blipFill>
        <p:spPr>
          <a:xfrm>
            <a:off x="5791200" y="4572000"/>
            <a:ext cx="1895942" cy="1990469"/>
          </a:xfrm>
          <a:prstGeom prst="rect">
            <a:avLst/>
          </a:prstGeom>
        </p:spPr>
      </p:pic>
      <p:pic>
        <p:nvPicPr>
          <p:cNvPr id="5" name="Picture 4"/>
          <p:cNvPicPr>
            <a:picLocks noChangeAspect="1"/>
          </p:cNvPicPr>
          <p:nvPr/>
        </p:nvPicPr>
        <p:blipFill>
          <a:blip r:embed="rId4"/>
          <a:stretch>
            <a:fillRect/>
          </a:stretch>
        </p:blipFill>
        <p:spPr>
          <a:xfrm>
            <a:off x="2017939" y="4688805"/>
            <a:ext cx="2343647" cy="1873664"/>
          </a:xfrm>
          <a:prstGeom prst="rect">
            <a:avLst/>
          </a:prstGeom>
        </p:spPr>
      </p:pic>
    </p:spTree>
    <p:extLst>
      <p:ext uri="{BB962C8B-B14F-4D97-AF65-F5344CB8AC3E}">
        <p14:creationId xmlns:p14="http://schemas.microsoft.com/office/powerpoint/2010/main" val="672596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6539" y="533400"/>
            <a:ext cx="7620000" cy="553998"/>
          </a:xfrm>
        </p:spPr>
        <p:txBody>
          <a:bodyPr/>
          <a:lstStyle/>
          <a:p>
            <a:pPr algn="ctr"/>
            <a:r>
              <a:rPr lang="en-GB" sz="3600" dirty="0" smtClean="0">
                <a:solidFill>
                  <a:schemeClr val="bg1"/>
                </a:solidFill>
              </a:rPr>
              <a:t>Stay and Play Sessions</a:t>
            </a:r>
            <a:endParaRPr lang="en-GB" sz="3600" dirty="0">
              <a:solidFill>
                <a:schemeClr val="bg1"/>
              </a:solidFill>
            </a:endParaRPr>
          </a:p>
        </p:txBody>
      </p:sp>
      <p:sp>
        <p:nvSpPr>
          <p:cNvPr id="3" name="Text Placeholder 2"/>
          <p:cNvSpPr>
            <a:spLocks noGrp="1"/>
          </p:cNvSpPr>
          <p:nvPr>
            <p:ph type="body" idx="1"/>
          </p:nvPr>
        </p:nvSpPr>
        <p:spPr>
          <a:xfrm>
            <a:off x="542866" y="1447800"/>
            <a:ext cx="7967345" cy="2215991"/>
          </a:xfrm>
        </p:spPr>
        <p:txBody>
          <a:bodyPr/>
          <a:lstStyle/>
          <a:p>
            <a:endParaRPr lang="en-GB" dirty="0" smtClean="0"/>
          </a:p>
          <a:p>
            <a:r>
              <a:rPr lang="en-GB" i="0" u="none" dirty="0" smtClean="0">
                <a:solidFill>
                  <a:srgbClr val="002060"/>
                </a:solidFill>
              </a:rPr>
              <a:t>Monday 30</a:t>
            </a:r>
            <a:r>
              <a:rPr lang="en-GB" i="0" u="none" baseline="30000" dirty="0" smtClean="0">
                <a:solidFill>
                  <a:srgbClr val="002060"/>
                </a:solidFill>
              </a:rPr>
              <a:t>th</a:t>
            </a:r>
            <a:r>
              <a:rPr lang="en-GB" i="0" u="none" dirty="0" smtClean="0">
                <a:solidFill>
                  <a:srgbClr val="002060"/>
                </a:solidFill>
              </a:rPr>
              <a:t> June 2.15-2.45 (Children + 1 adult)</a:t>
            </a:r>
          </a:p>
          <a:p>
            <a:endParaRPr lang="en-GB" i="0" u="none" dirty="0">
              <a:solidFill>
                <a:srgbClr val="002060"/>
              </a:solidFill>
            </a:endParaRPr>
          </a:p>
          <a:p>
            <a:r>
              <a:rPr lang="en-GB" i="0" u="none" dirty="0" smtClean="0">
                <a:solidFill>
                  <a:srgbClr val="002060"/>
                </a:solidFill>
              </a:rPr>
              <a:t>Wednesday </a:t>
            </a:r>
            <a:r>
              <a:rPr lang="en-GB" i="0" u="none" dirty="0">
                <a:solidFill>
                  <a:srgbClr val="002060"/>
                </a:solidFill>
              </a:rPr>
              <a:t>9</a:t>
            </a:r>
            <a:r>
              <a:rPr lang="en-GB" i="0" u="none" baseline="30000" dirty="0" smtClean="0">
                <a:solidFill>
                  <a:srgbClr val="002060"/>
                </a:solidFill>
              </a:rPr>
              <a:t>th</a:t>
            </a:r>
            <a:r>
              <a:rPr lang="en-GB" i="0" u="none" dirty="0" smtClean="0">
                <a:solidFill>
                  <a:srgbClr val="002060"/>
                </a:solidFill>
              </a:rPr>
              <a:t> July 1.45 – 2.45 (Children + 1 adult)</a:t>
            </a:r>
          </a:p>
          <a:p>
            <a:endParaRPr lang="en-US" i="0" u="none" dirty="0">
              <a:solidFill>
                <a:srgbClr val="002060"/>
              </a:solidFill>
            </a:endParaRPr>
          </a:p>
          <a:p>
            <a:r>
              <a:rPr lang="en-US" i="0" u="none" dirty="0" smtClean="0">
                <a:solidFill>
                  <a:srgbClr val="002060"/>
                </a:solidFill>
              </a:rPr>
              <a:t>Monday 14</a:t>
            </a:r>
            <a:r>
              <a:rPr lang="en-US" i="0" u="none" baseline="30000" dirty="0" smtClean="0">
                <a:solidFill>
                  <a:srgbClr val="002060"/>
                </a:solidFill>
              </a:rPr>
              <a:t>th</a:t>
            </a:r>
            <a:r>
              <a:rPr lang="en-US" i="0" u="none" dirty="0" smtClean="0">
                <a:solidFill>
                  <a:srgbClr val="002060"/>
                </a:solidFill>
              </a:rPr>
              <a:t> July 9.30 – 10.30 (Children only)</a:t>
            </a:r>
            <a:endParaRPr lang="en-GB" i="0" u="none" dirty="0">
              <a:solidFill>
                <a:srgbClr val="002060"/>
              </a:solidFill>
            </a:endParaRPr>
          </a:p>
        </p:txBody>
      </p:sp>
      <p:pic>
        <p:nvPicPr>
          <p:cNvPr id="6" name="Picture 5" descr="C:\Users\tscanlan\AppData\Local\Microsoft\Windows\INetCache\Content.MSO\3F971303.tmp"/>
          <p:cNvPicPr/>
          <p:nvPr/>
        </p:nvPicPr>
        <p:blipFill>
          <a:blip r:embed="rId3">
            <a:extLst>
              <a:ext uri="{28A0092B-C50C-407E-A947-70E740481C1C}">
                <a14:useLocalDpi xmlns:a14="http://schemas.microsoft.com/office/drawing/2010/main" val="0"/>
              </a:ext>
            </a:extLst>
          </a:blip>
          <a:srcRect/>
          <a:stretch>
            <a:fillRect/>
          </a:stretch>
        </p:blipFill>
        <p:spPr bwMode="auto">
          <a:xfrm>
            <a:off x="381000" y="4024193"/>
            <a:ext cx="1924050" cy="2219325"/>
          </a:xfrm>
          <a:prstGeom prst="rect">
            <a:avLst/>
          </a:prstGeom>
          <a:noFill/>
          <a:ln>
            <a:noFill/>
          </a:ln>
        </p:spPr>
      </p:pic>
      <p:pic>
        <p:nvPicPr>
          <p:cNvPr id="7" name="Picture 6"/>
          <p:cNvPicPr/>
          <p:nvPr/>
        </p:nvPicPr>
        <p:blipFill>
          <a:blip r:embed="rId4" cstate="print">
            <a:extLst>
              <a:ext uri="{28A0092B-C50C-407E-A947-70E740481C1C}">
                <a14:useLocalDpi xmlns:a14="http://schemas.microsoft.com/office/drawing/2010/main" val="0"/>
              </a:ext>
            </a:extLst>
          </a:blip>
          <a:stretch>
            <a:fillRect/>
          </a:stretch>
        </p:blipFill>
        <p:spPr>
          <a:xfrm>
            <a:off x="2667000" y="4010338"/>
            <a:ext cx="2590800" cy="2233180"/>
          </a:xfrm>
          <a:prstGeom prst="rect">
            <a:avLst/>
          </a:prstGeom>
        </p:spPr>
      </p:pic>
      <p:pic>
        <p:nvPicPr>
          <p:cNvPr id="8" name="Picture 7"/>
          <p:cNvPicPr/>
          <p:nvPr/>
        </p:nvPicPr>
        <p:blipFill>
          <a:blip r:embed="rId5">
            <a:extLst>
              <a:ext uri="{28A0092B-C50C-407E-A947-70E740481C1C}">
                <a14:useLocalDpi xmlns:a14="http://schemas.microsoft.com/office/drawing/2010/main" val="0"/>
              </a:ext>
            </a:extLst>
          </a:blip>
          <a:stretch>
            <a:fillRect/>
          </a:stretch>
        </p:blipFill>
        <p:spPr>
          <a:xfrm>
            <a:off x="5619750" y="4010338"/>
            <a:ext cx="2533650" cy="2233180"/>
          </a:xfrm>
          <a:prstGeom prst="rect">
            <a:avLst/>
          </a:prstGeom>
        </p:spPr>
      </p:pic>
    </p:spTree>
    <p:extLst>
      <p:ext uri="{BB962C8B-B14F-4D97-AF65-F5344CB8AC3E}">
        <p14:creationId xmlns:p14="http://schemas.microsoft.com/office/powerpoint/2010/main" val="1002146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p:nvPr/>
        </p:nvSpPr>
        <p:spPr>
          <a:xfrm>
            <a:off x="5346524" y="5497587"/>
            <a:ext cx="3200400" cy="1007826"/>
          </a:xfrm>
          <a:prstGeom prst="wedgeRoundRectCallout">
            <a:avLst>
              <a:gd name="adj1" fmla="val -65824"/>
              <a:gd name="adj2" fmla="val 13851"/>
              <a:gd name="adj3" fmla="val 16667"/>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ounded Rectangular Callout 6"/>
          <p:cNvSpPr/>
          <p:nvPr/>
        </p:nvSpPr>
        <p:spPr>
          <a:xfrm>
            <a:off x="724526" y="5030480"/>
            <a:ext cx="3449747" cy="885611"/>
          </a:xfrm>
          <a:prstGeom prst="wedgeRoundRectCallout">
            <a:avLst>
              <a:gd name="adj1" fmla="val -64669"/>
              <a:gd name="adj2" fmla="val 42803"/>
              <a:gd name="adj3" fmla="val 16667"/>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object 2"/>
          <p:cNvSpPr txBox="1">
            <a:spLocks noGrp="1"/>
          </p:cNvSpPr>
          <p:nvPr>
            <p:ph type="title"/>
          </p:nvPr>
        </p:nvSpPr>
        <p:spPr>
          <a:xfrm>
            <a:off x="3039517" y="373270"/>
            <a:ext cx="3787775" cy="505908"/>
          </a:xfrm>
          <a:prstGeom prst="rect">
            <a:avLst/>
          </a:prstGeom>
        </p:spPr>
        <p:txBody>
          <a:bodyPr vert="horz" wrap="square" lIns="0" tIns="13335" rIns="0" bIns="0" rtlCol="0">
            <a:spAutoFit/>
          </a:bodyPr>
          <a:lstStyle/>
          <a:p>
            <a:pPr marL="12700">
              <a:lnSpc>
                <a:spcPct val="100000"/>
              </a:lnSpc>
              <a:spcBef>
                <a:spcPts val="105"/>
              </a:spcBef>
            </a:pPr>
            <a:r>
              <a:rPr sz="3200" spc="-204" dirty="0">
                <a:solidFill>
                  <a:schemeClr val="bg1"/>
                </a:solidFill>
                <a:latin typeface="+mj-lt"/>
              </a:rPr>
              <a:t>September</a:t>
            </a:r>
            <a:r>
              <a:rPr sz="3200" spc="-330" dirty="0">
                <a:solidFill>
                  <a:schemeClr val="bg1"/>
                </a:solidFill>
                <a:latin typeface="+mj-lt"/>
              </a:rPr>
              <a:t> </a:t>
            </a:r>
            <a:r>
              <a:rPr sz="3200" spc="-215" dirty="0" smtClean="0">
                <a:solidFill>
                  <a:schemeClr val="bg1"/>
                </a:solidFill>
                <a:latin typeface="+mj-lt"/>
              </a:rPr>
              <a:t>20</a:t>
            </a:r>
            <a:r>
              <a:rPr lang="en-GB" sz="3200" spc="-215" dirty="0" smtClean="0">
                <a:solidFill>
                  <a:schemeClr val="bg1"/>
                </a:solidFill>
                <a:latin typeface="+mj-lt"/>
              </a:rPr>
              <a:t>25</a:t>
            </a:r>
            <a:endParaRPr sz="3200" spc="-215" dirty="0">
              <a:solidFill>
                <a:schemeClr val="bg1"/>
              </a:solidFill>
              <a:latin typeface="+mj-lt"/>
            </a:endParaRPr>
          </a:p>
        </p:txBody>
      </p:sp>
      <p:sp>
        <p:nvSpPr>
          <p:cNvPr id="4" name="Rectangle 3"/>
          <p:cNvSpPr/>
          <p:nvPr/>
        </p:nvSpPr>
        <p:spPr>
          <a:xfrm>
            <a:off x="724526" y="5109968"/>
            <a:ext cx="3776907" cy="738664"/>
          </a:xfrm>
          <a:prstGeom prst="rect">
            <a:avLst/>
          </a:prstGeom>
        </p:spPr>
        <p:txBody>
          <a:bodyPr wrap="square">
            <a:spAutoFit/>
          </a:bodyPr>
          <a:lstStyle/>
          <a:p>
            <a:r>
              <a:rPr lang="en-GB" sz="1400" dirty="0"/>
              <a:t>“I think the ‘quick’ starting school is brilliant – much better to get them started quickly than dragging out for several weeks</a:t>
            </a:r>
            <a:r>
              <a:rPr lang="en-GB" sz="1400" dirty="0" smtClean="0"/>
              <a:t>.” </a:t>
            </a:r>
            <a:endParaRPr lang="en-GB" sz="1400" dirty="0"/>
          </a:p>
        </p:txBody>
      </p:sp>
      <p:sp>
        <p:nvSpPr>
          <p:cNvPr id="6" name="Rectangle 5"/>
          <p:cNvSpPr/>
          <p:nvPr/>
        </p:nvSpPr>
        <p:spPr>
          <a:xfrm>
            <a:off x="5410200" y="5555579"/>
            <a:ext cx="3535908" cy="738664"/>
          </a:xfrm>
          <a:prstGeom prst="rect">
            <a:avLst/>
          </a:prstGeom>
        </p:spPr>
        <p:txBody>
          <a:bodyPr wrap="square">
            <a:spAutoFit/>
          </a:bodyPr>
          <a:lstStyle/>
          <a:p>
            <a:r>
              <a:rPr lang="en-GB" sz="1400" dirty="0"/>
              <a:t>“I think that the start to school has been excellent.  I am very pleased my son is attending Blackwell Primary</a:t>
            </a:r>
            <a:r>
              <a:rPr lang="en-GB" sz="1400" dirty="0" smtClean="0"/>
              <a:t>.” </a:t>
            </a:r>
            <a:endParaRPr lang="en-GB" sz="1400" dirty="0"/>
          </a:p>
        </p:txBody>
      </p:sp>
      <p:graphicFrame>
        <p:nvGraphicFramePr>
          <p:cNvPr id="9" name="Table 8"/>
          <p:cNvGraphicFramePr>
            <a:graphicFrameLocks noGrp="1"/>
          </p:cNvGraphicFramePr>
          <p:nvPr>
            <p:extLst>
              <p:ext uri="{D42A27DB-BD31-4B8C-83A1-F6EECF244321}">
                <p14:modId xmlns:p14="http://schemas.microsoft.com/office/powerpoint/2010/main" val="3918771190"/>
              </p:ext>
            </p:extLst>
          </p:nvPr>
        </p:nvGraphicFramePr>
        <p:xfrm>
          <a:off x="376946" y="1089183"/>
          <a:ext cx="8248973" cy="3711170"/>
        </p:xfrm>
        <a:graphic>
          <a:graphicData uri="http://schemas.openxmlformats.org/drawingml/2006/table">
            <a:tbl>
              <a:tblPr firstRow="1" bandRow="1">
                <a:tableStyleId>{5C22544A-7EE6-4342-B048-85BDC9FD1C3A}</a:tableStyleId>
              </a:tblPr>
              <a:tblGrid>
                <a:gridCol w="3196478">
                  <a:extLst>
                    <a:ext uri="{9D8B030D-6E8A-4147-A177-3AD203B41FA5}">
                      <a16:colId xmlns:a16="http://schemas.microsoft.com/office/drawing/2014/main" val="538606849"/>
                    </a:ext>
                  </a:extLst>
                </a:gridCol>
                <a:gridCol w="5052495">
                  <a:extLst>
                    <a:ext uri="{9D8B030D-6E8A-4147-A177-3AD203B41FA5}">
                      <a16:colId xmlns:a16="http://schemas.microsoft.com/office/drawing/2014/main" val="2124984694"/>
                    </a:ext>
                  </a:extLst>
                </a:gridCol>
              </a:tblGrid>
              <a:tr h="319439">
                <a:tc>
                  <a:txBody>
                    <a:bodyPr/>
                    <a:lstStyle/>
                    <a:p>
                      <a:endParaRPr lang="en-GB" sz="1600" dirty="0"/>
                    </a:p>
                  </a:txBody>
                  <a:tcPr/>
                </a:tc>
                <a:tc>
                  <a:txBody>
                    <a:bodyPr/>
                    <a:lstStyle/>
                    <a:p>
                      <a:endParaRPr lang="en-GB" sz="1600" dirty="0"/>
                    </a:p>
                  </a:txBody>
                  <a:tcPr/>
                </a:tc>
                <a:extLst>
                  <a:ext uri="{0D108BD9-81ED-4DB2-BD59-A6C34878D82A}">
                    <a16:rowId xmlns:a16="http://schemas.microsoft.com/office/drawing/2014/main" val="2548806833"/>
                  </a:ext>
                </a:extLst>
              </a:tr>
              <a:tr h="480537">
                <a:tc>
                  <a:txBody>
                    <a:bodyPr/>
                    <a:lstStyle/>
                    <a:p>
                      <a:r>
                        <a:rPr lang="en-GB" sz="1400" dirty="0" smtClean="0"/>
                        <a:t>Thursday 4</a:t>
                      </a:r>
                      <a:r>
                        <a:rPr lang="en-GB" sz="1400" baseline="30000" dirty="0" smtClean="0"/>
                        <a:t>th</a:t>
                      </a:r>
                      <a:r>
                        <a:rPr lang="en-GB" sz="1400" dirty="0" smtClean="0"/>
                        <a:t> September</a:t>
                      </a:r>
                      <a:endParaRPr lang="en-GB" sz="1400" dirty="0"/>
                    </a:p>
                  </a:txBody>
                  <a:tcPr/>
                </a:tc>
                <a:tc>
                  <a:txBody>
                    <a:bodyPr/>
                    <a:lstStyle/>
                    <a:p>
                      <a:r>
                        <a:rPr lang="en-GB" sz="1400" dirty="0" smtClean="0"/>
                        <a:t>Home</a:t>
                      </a:r>
                      <a:r>
                        <a:rPr lang="en-GB" sz="1400" baseline="0" dirty="0" smtClean="0"/>
                        <a:t> Visits</a:t>
                      </a:r>
                      <a:endParaRPr lang="en-GB" sz="1400" dirty="0"/>
                    </a:p>
                  </a:txBody>
                  <a:tcPr/>
                </a:tc>
                <a:extLst>
                  <a:ext uri="{0D108BD9-81ED-4DB2-BD59-A6C34878D82A}">
                    <a16:rowId xmlns:a16="http://schemas.microsoft.com/office/drawing/2014/main" val="2484555058"/>
                  </a:ext>
                </a:extLst>
              </a:tr>
              <a:tr h="462789">
                <a:tc>
                  <a:txBody>
                    <a:bodyPr/>
                    <a:lstStyle/>
                    <a:p>
                      <a:r>
                        <a:rPr lang="en-GB" sz="1400" dirty="0" smtClean="0"/>
                        <a:t>Friday 5</a:t>
                      </a:r>
                      <a:r>
                        <a:rPr lang="en-GB" sz="1400" baseline="30000" dirty="0" smtClean="0"/>
                        <a:t>th</a:t>
                      </a:r>
                      <a:r>
                        <a:rPr lang="en-GB" sz="1400" dirty="0" smtClean="0"/>
                        <a:t> September</a:t>
                      </a:r>
                      <a:endParaRPr lang="en-GB" sz="1400" dirty="0"/>
                    </a:p>
                  </a:txBody>
                  <a:tcPr/>
                </a:tc>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en-GB" sz="1400" dirty="0" smtClean="0"/>
                        <a:t>Home Visits</a:t>
                      </a:r>
                    </a:p>
                  </a:txBody>
                  <a:tcPr/>
                </a:tc>
                <a:extLst>
                  <a:ext uri="{0D108BD9-81ED-4DB2-BD59-A6C34878D82A}">
                    <a16:rowId xmlns:a16="http://schemas.microsoft.com/office/drawing/2014/main" val="3481362120"/>
                  </a:ext>
                </a:extLst>
              </a:tr>
              <a:tr h="457200">
                <a:tc>
                  <a:txBody>
                    <a:bodyPr/>
                    <a:lstStyle/>
                    <a:p>
                      <a:r>
                        <a:rPr lang="en-US" sz="1400" dirty="0" smtClean="0"/>
                        <a:t>Monday 9</a:t>
                      </a:r>
                      <a:r>
                        <a:rPr lang="en-US" sz="1400" baseline="30000" dirty="0" smtClean="0"/>
                        <a:t>th</a:t>
                      </a:r>
                      <a:r>
                        <a:rPr lang="en-US" sz="1400" dirty="0" smtClean="0"/>
                        <a:t> September</a:t>
                      </a:r>
                      <a:endParaRPr lang="en-GB" sz="14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400" dirty="0" smtClean="0"/>
                        <a:t>Home</a:t>
                      </a:r>
                      <a:r>
                        <a:rPr lang="en-GB" sz="1400" baseline="0" dirty="0" smtClean="0"/>
                        <a:t> Visits</a:t>
                      </a:r>
                      <a:endParaRPr lang="en-GB" sz="1400" dirty="0" smtClean="0"/>
                    </a:p>
                  </a:txBody>
                  <a:tcPr/>
                </a:tc>
                <a:extLst>
                  <a:ext uri="{0D108BD9-81ED-4DB2-BD59-A6C34878D82A}">
                    <a16:rowId xmlns:a16="http://schemas.microsoft.com/office/drawing/2014/main" val="2372559000"/>
                  </a:ext>
                </a:extLst>
              </a:tr>
              <a:tr h="420884">
                <a:tc>
                  <a:txBody>
                    <a:bodyPr/>
                    <a:lstStyle/>
                    <a:p>
                      <a:r>
                        <a:rPr lang="en-GB" sz="1400" dirty="0" smtClean="0"/>
                        <a:t>Tuesday 10</a:t>
                      </a:r>
                      <a:r>
                        <a:rPr lang="en-GB" sz="1400" baseline="30000" dirty="0" smtClean="0"/>
                        <a:t>th</a:t>
                      </a:r>
                      <a:r>
                        <a:rPr lang="en-GB" sz="1400" dirty="0" smtClean="0"/>
                        <a:t> September </a:t>
                      </a:r>
                      <a:endParaRPr lang="en-GB" sz="14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400" dirty="0" smtClean="0"/>
                        <a:t>Home Visits</a:t>
                      </a:r>
                    </a:p>
                  </a:txBody>
                  <a:tcPr/>
                </a:tc>
                <a:extLst>
                  <a:ext uri="{0D108BD9-81ED-4DB2-BD59-A6C34878D82A}">
                    <a16:rowId xmlns:a16="http://schemas.microsoft.com/office/drawing/2014/main" val="2351931597"/>
                  </a:ext>
                </a:extLst>
              </a:tr>
              <a:tr h="450990">
                <a:tc>
                  <a:txBody>
                    <a:bodyPr/>
                    <a:lstStyle/>
                    <a:p>
                      <a:r>
                        <a:rPr lang="en-GB" sz="1400" dirty="0" smtClean="0"/>
                        <a:t>Wednesday 11</a:t>
                      </a:r>
                      <a:r>
                        <a:rPr lang="en-GB" sz="1400" baseline="30000" dirty="0" smtClean="0"/>
                        <a:t>th</a:t>
                      </a:r>
                      <a:r>
                        <a:rPr lang="en-GB" sz="1400" dirty="0" smtClean="0"/>
                        <a:t> September</a:t>
                      </a:r>
                      <a:endParaRPr lang="en-GB" sz="14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400" b="1" dirty="0" smtClean="0"/>
                        <a:t>8.35 – 12pm </a:t>
                      </a:r>
                      <a:r>
                        <a:rPr lang="en-GB" sz="1400" dirty="0" smtClean="0"/>
                        <a:t>All reception children in school</a:t>
                      </a:r>
                    </a:p>
                    <a:p>
                      <a:pPr marL="0" marR="0" indent="0" defTabSz="914400" eaLnBrk="1" fontAlgn="auto" latinLnBrk="0" hangingPunct="1">
                        <a:lnSpc>
                          <a:spcPct val="100000"/>
                        </a:lnSpc>
                        <a:spcBef>
                          <a:spcPts val="0"/>
                        </a:spcBef>
                        <a:spcAft>
                          <a:spcPts val="0"/>
                        </a:spcAft>
                        <a:buClrTx/>
                        <a:buSzTx/>
                        <a:buFontTx/>
                        <a:buNone/>
                        <a:tabLst/>
                        <a:defRPr/>
                      </a:pPr>
                      <a:endParaRPr lang="en-US" sz="1400" dirty="0" smtClean="0"/>
                    </a:p>
                  </a:txBody>
                  <a:tcPr/>
                </a:tc>
                <a:extLst>
                  <a:ext uri="{0D108BD9-81ED-4DB2-BD59-A6C34878D82A}">
                    <a16:rowId xmlns:a16="http://schemas.microsoft.com/office/drawing/2014/main" val="1337389572"/>
                  </a:ext>
                </a:extLst>
              </a:tr>
              <a:tr h="450990">
                <a:tc>
                  <a:txBody>
                    <a:bodyPr/>
                    <a:lstStyle/>
                    <a:p>
                      <a:r>
                        <a:rPr lang="en-GB" sz="1400" dirty="0" smtClean="0"/>
                        <a:t>Thursday 12</a:t>
                      </a:r>
                      <a:r>
                        <a:rPr lang="en-GB" sz="1400" baseline="30000" dirty="0" smtClean="0"/>
                        <a:t>th</a:t>
                      </a:r>
                      <a:r>
                        <a:rPr lang="en-GB" sz="1400" dirty="0" smtClean="0"/>
                        <a:t> September</a:t>
                      </a:r>
                      <a:endParaRPr lang="en-GB" sz="14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400" b="1" dirty="0" smtClean="0"/>
                        <a:t>8.35 – 1pm </a:t>
                      </a:r>
                      <a:r>
                        <a:rPr lang="en-GB" sz="1400" dirty="0" smtClean="0"/>
                        <a:t>All reception children in school</a:t>
                      </a:r>
                      <a:r>
                        <a:rPr lang="en-GB" sz="1400" baseline="0" dirty="0" smtClean="0"/>
                        <a:t> and staying for lunch</a:t>
                      </a:r>
                      <a:endParaRPr lang="en-GB" sz="1400" dirty="0" smtClean="0"/>
                    </a:p>
                    <a:p>
                      <a:pPr marL="0" marR="0" indent="0" defTabSz="914400" eaLnBrk="1" fontAlgn="auto" latinLnBrk="0" hangingPunct="1">
                        <a:lnSpc>
                          <a:spcPct val="100000"/>
                        </a:lnSpc>
                        <a:spcBef>
                          <a:spcPts val="0"/>
                        </a:spcBef>
                        <a:spcAft>
                          <a:spcPts val="0"/>
                        </a:spcAft>
                        <a:buClrTx/>
                        <a:buSzTx/>
                        <a:buFontTx/>
                        <a:buNone/>
                        <a:tabLst/>
                        <a:defRPr/>
                      </a:pPr>
                      <a:endParaRPr lang="en-GB" sz="1400" b="1" dirty="0" smtClean="0"/>
                    </a:p>
                  </a:txBody>
                  <a:tcPr/>
                </a:tc>
                <a:extLst>
                  <a:ext uri="{0D108BD9-81ED-4DB2-BD59-A6C34878D82A}">
                    <a16:rowId xmlns:a16="http://schemas.microsoft.com/office/drawing/2014/main" val="1801091160"/>
                  </a:ext>
                </a:extLst>
              </a:tr>
              <a:tr h="450990">
                <a:tc>
                  <a:txBody>
                    <a:bodyPr/>
                    <a:lstStyle/>
                    <a:p>
                      <a:r>
                        <a:rPr lang="en-GB" sz="1400" dirty="0" smtClean="0"/>
                        <a:t>Friday 13</a:t>
                      </a:r>
                      <a:r>
                        <a:rPr lang="en-GB" sz="1400" baseline="30000" dirty="0" smtClean="0"/>
                        <a:t>th</a:t>
                      </a:r>
                      <a:r>
                        <a:rPr lang="en-GB" sz="1400" dirty="0" smtClean="0"/>
                        <a:t> September onwards</a:t>
                      </a:r>
                      <a:endParaRPr lang="en-GB" sz="14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dirty="0" smtClean="0"/>
                        <a:t>Usual whole school day </a:t>
                      </a:r>
                      <a:r>
                        <a:rPr lang="en-US" sz="1400" b="1" dirty="0" smtClean="0"/>
                        <a:t>8.35 – 3.05pm</a:t>
                      </a:r>
                      <a:endParaRPr lang="en-GB" sz="1400" b="1" dirty="0" smtClean="0"/>
                    </a:p>
                    <a:p>
                      <a:pPr marL="0" marR="0" indent="0" defTabSz="914400" eaLnBrk="1" fontAlgn="auto" latinLnBrk="0" hangingPunct="1">
                        <a:lnSpc>
                          <a:spcPct val="100000"/>
                        </a:lnSpc>
                        <a:spcBef>
                          <a:spcPts val="0"/>
                        </a:spcBef>
                        <a:spcAft>
                          <a:spcPts val="0"/>
                        </a:spcAft>
                        <a:buClrTx/>
                        <a:buSzTx/>
                        <a:buFontTx/>
                        <a:buNone/>
                        <a:tabLst/>
                        <a:defRPr/>
                      </a:pPr>
                      <a:endParaRPr lang="en-GB" sz="1400" b="1" dirty="0" smtClean="0"/>
                    </a:p>
                  </a:txBody>
                  <a:tcPr/>
                </a:tc>
                <a:extLst>
                  <a:ext uri="{0D108BD9-81ED-4DB2-BD59-A6C34878D82A}">
                    <a16:rowId xmlns:a16="http://schemas.microsoft.com/office/drawing/2014/main" val="1705937294"/>
                  </a:ext>
                </a:extLst>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53920" y="461594"/>
            <a:ext cx="6194680" cy="690574"/>
          </a:xfrm>
          <a:prstGeom prst="rect">
            <a:avLst/>
          </a:prstGeom>
        </p:spPr>
        <p:txBody>
          <a:bodyPr vert="horz" wrap="square" lIns="0" tIns="13335" rIns="0" bIns="0" rtlCol="0">
            <a:spAutoFit/>
          </a:bodyPr>
          <a:lstStyle/>
          <a:p>
            <a:pPr marL="12700">
              <a:lnSpc>
                <a:spcPct val="100000"/>
              </a:lnSpc>
              <a:spcBef>
                <a:spcPts val="105"/>
              </a:spcBef>
            </a:pPr>
            <a:r>
              <a:rPr lang="en-GB" u="none" spc="-210" dirty="0">
                <a:solidFill>
                  <a:schemeClr val="bg1"/>
                </a:solidFill>
                <a:uFill>
                  <a:solidFill>
                    <a:srgbClr val="002060"/>
                  </a:solidFill>
                </a:uFill>
              </a:rPr>
              <a:t>Transitioning into Blackwell</a:t>
            </a:r>
            <a:endParaRPr u="none" spc="-95" dirty="0">
              <a:solidFill>
                <a:schemeClr val="bg1"/>
              </a:solidFill>
              <a:uFill>
                <a:solidFill>
                  <a:srgbClr val="002060"/>
                </a:solidFill>
              </a:uFill>
              <a:latin typeface="+mj-lt"/>
            </a:endParaRPr>
          </a:p>
        </p:txBody>
      </p:sp>
      <p:sp>
        <p:nvSpPr>
          <p:cNvPr id="3" name="object 3"/>
          <p:cNvSpPr txBox="1"/>
          <p:nvPr/>
        </p:nvSpPr>
        <p:spPr>
          <a:xfrm>
            <a:off x="228600" y="1676400"/>
            <a:ext cx="8991600" cy="2210861"/>
          </a:xfrm>
          <a:prstGeom prst="rect">
            <a:avLst/>
          </a:prstGeom>
        </p:spPr>
        <p:txBody>
          <a:bodyPr vert="horz" wrap="square" lIns="0" tIns="55879" rIns="0" bIns="0" rtlCol="0">
            <a:spAutoFit/>
          </a:bodyPr>
          <a:lstStyle/>
          <a:p>
            <a:pPr marL="342900" indent="-342900">
              <a:buFont typeface="Arial" panose="020B0604020202020204" pitchFamily="34" charset="0"/>
              <a:buChar char="•"/>
            </a:pPr>
            <a:r>
              <a:rPr lang="en-GB" sz="2400" b="1" spc="-90" dirty="0" smtClean="0">
                <a:solidFill>
                  <a:srgbClr val="002060"/>
                </a:solidFill>
                <a:cs typeface="Arial"/>
              </a:rPr>
              <a:t>Stay and Play sessions x 3</a:t>
            </a:r>
          </a:p>
          <a:p>
            <a:pPr marL="342900" indent="-342900">
              <a:buFont typeface="Arial" panose="020B0604020202020204" pitchFamily="34" charset="0"/>
              <a:buChar char="•"/>
            </a:pPr>
            <a:r>
              <a:rPr lang="en-GB" sz="2400" b="1" spc="-90" dirty="0" smtClean="0">
                <a:solidFill>
                  <a:srgbClr val="002060"/>
                </a:solidFill>
                <a:cs typeface="Arial"/>
              </a:rPr>
              <a:t>Nursery/pre-school handovers</a:t>
            </a:r>
          </a:p>
          <a:p>
            <a:pPr marL="342900" indent="-342900">
              <a:buFont typeface="Arial" panose="020B0604020202020204" pitchFamily="34" charset="0"/>
              <a:buChar char="•"/>
            </a:pPr>
            <a:r>
              <a:rPr lang="en-GB" sz="2400" b="1" spc="-90" dirty="0" smtClean="0">
                <a:solidFill>
                  <a:srgbClr val="002060"/>
                </a:solidFill>
                <a:cs typeface="Arial"/>
              </a:rPr>
              <a:t>Home visit in September (sign up tonight or during Stay and Play </a:t>
            </a:r>
            <a:r>
              <a:rPr lang="en-GB" sz="2400" b="1" spc="-90" dirty="0" smtClean="0">
                <a:solidFill>
                  <a:srgbClr val="002060"/>
                </a:solidFill>
                <a:cs typeface="Arial"/>
              </a:rPr>
              <a:t>sessions)</a:t>
            </a:r>
            <a:endParaRPr lang="en-GB" sz="2400" b="1" spc="-90" dirty="0" smtClean="0">
              <a:solidFill>
                <a:srgbClr val="002060"/>
              </a:solidFill>
              <a:cs typeface="Arial"/>
            </a:endParaRPr>
          </a:p>
          <a:p>
            <a:pPr marL="342900" indent="-342900">
              <a:buFont typeface="Arial" panose="020B0604020202020204" pitchFamily="34" charset="0"/>
              <a:buChar char="•"/>
            </a:pPr>
            <a:r>
              <a:rPr lang="en-GB" sz="2400" b="1" spc="-90" dirty="0" smtClean="0">
                <a:solidFill>
                  <a:srgbClr val="002060"/>
                </a:solidFill>
                <a:cs typeface="Arial"/>
              </a:rPr>
              <a:t>Transition booklet to look through at home</a:t>
            </a:r>
          </a:p>
          <a:p>
            <a:pPr marL="342900" indent="-342900">
              <a:buFont typeface="Arial" panose="020B0604020202020204" pitchFamily="34" charset="0"/>
              <a:buChar char="•"/>
            </a:pPr>
            <a:r>
              <a:rPr lang="en-GB" sz="2400" b="1" spc="-90" dirty="0" smtClean="0">
                <a:solidFill>
                  <a:srgbClr val="002060"/>
                </a:solidFill>
                <a:cs typeface="Arial"/>
              </a:rPr>
              <a:t>Welcome video during summer break</a:t>
            </a:r>
          </a:p>
          <a:p>
            <a:endParaRPr lang="en-GB" sz="2000" b="1" spc="-90" dirty="0" smtClean="0">
              <a:solidFill>
                <a:srgbClr val="FFC000"/>
              </a:solidFill>
              <a:cs typeface="Arial"/>
            </a:endParaRPr>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71600" y="4253144"/>
            <a:ext cx="2590800" cy="19350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6" name="Picture 5"/>
          <p:cNvPicPr/>
          <p:nvPr/>
        </p:nvPicPr>
        <p:blipFill>
          <a:blip r:embed="rId4" cstate="print">
            <a:extLst>
              <a:ext uri="{28A0092B-C50C-407E-A947-70E740481C1C}">
                <a14:useLocalDpi xmlns:a14="http://schemas.microsoft.com/office/drawing/2010/main" val="0"/>
              </a:ext>
            </a:extLst>
          </a:blip>
          <a:stretch>
            <a:fillRect/>
          </a:stretch>
        </p:blipFill>
        <p:spPr>
          <a:xfrm>
            <a:off x="4953000" y="4267200"/>
            <a:ext cx="2385695" cy="205740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07402" y="304800"/>
            <a:ext cx="8610600" cy="689291"/>
          </a:xfrm>
          <a:prstGeom prst="rect">
            <a:avLst/>
          </a:prstGeom>
        </p:spPr>
        <p:txBody>
          <a:bodyPr vert="horz" wrap="square" lIns="0" tIns="12065" rIns="0" bIns="0" rtlCol="0">
            <a:spAutoFit/>
          </a:bodyPr>
          <a:lstStyle/>
          <a:p>
            <a:pPr marL="1183005" marR="5080" indent="-1170940">
              <a:lnSpc>
                <a:spcPct val="100000"/>
              </a:lnSpc>
              <a:spcBef>
                <a:spcPts val="95"/>
              </a:spcBef>
            </a:pPr>
            <a:r>
              <a:rPr u="sng" spc="-200" dirty="0">
                <a:solidFill>
                  <a:schemeClr val="bg1"/>
                </a:solidFill>
                <a:uFill>
                  <a:solidFill>
                    <a:srgbClr val="002060"/>
                  </a:solidFill>
                </a:uFill>
                <a:latin typeface="+mj-lt"/>
              </a:rPr>
              <a:t>Beginning and end of day  arrangements</a:t>
            </a:r>
          </a:p>
        </p:txBody>
      </p:sp>
      <p:sp>
        <p:nvSpPr>
          <p:cNvPr id="3" name="object 3"/>
          <p:cNvSpPr txBox="1"/>
          <p:nvPr/>
        </p:nvSpPr>
        <p:spPr>
          <a:xfrm>
            <a:off x="304698" y="1295400"/>
            <a:ext cx="8686800" cy="4488408"/>
          </a:xfrm>
          <a:prstGeom prst="rect">
            <a:avLst/>
          </a:prstGeom>
        </p:spPr>
        <p:txBody>
          <a:bodyPr vert="horz" wrap="square" lIns="0" tIns="12700" rIns="0" bIns="0" rtlCol="0">
            <a:spAutoFit/>
          </a:bodyPr>
          <a:lstStyle/>
          <a:p>
            <a:pPr marL="355600" marR="80010" indent="-342900" algn="just">
              <a:lnSpc>
                <a:spcPct val="100000"/>
              </a:lnSpc>
              <a:spcBef>
                <a:spcPts val="100"/>
              </a:spcBef>
              <a:buChar char="•"/>
              <a:tabLst>
                <a:tab pos="356235" algn="l"/>
              </a:tabLst>
            </a:pPr>
            <a:r>
              <a:rPr sz="2000" spc="-110" dirty="0">
                <a:solidFill>
                  <a:srgbClr val="002060"/>
                </a:solidFill>
                <a:cs typeface="Arial"/>
              </a:rPr>
              <a:t>Doors </a:t>
            </a:r>
            <a:r>
              <a:rPr sz="2000" spc="-70" dirty="0">
                <a:solidFill>
                  <a:srgbClr val="002060"/>
                </a:solidFill>
                <a:cs typeface="Arial"/>
              </a:rPr>
              <a:t>open </a:t>
            </a:r>
            <a:r>
              <a:rPr sz="2000" spc="-30" dirty="0">
                <a:solidFill>
                  <a:srgbClr val="002060"/>
                </a:solidFill>
                <a:cs typeface="Arial"/>
              </a:rPr>
              <a:t>at </a:t>
            </a:r>
            <a:r>
              <a:rPr sz="2000" spc="-80" dirty="0">
                <a:solidFill>
                  <a:srgbClr val="002060"/>
                </a:solidFill>
                <a:cs typeface="Arial"/>
              </a:rPr>
              <a:t>8.35am. </a:t>
            </a:r>
            <a:r>
              <a:rPr sz="2000" spc="-90" dirty="0">
                <a:solidFill>
                  <a:srgbClr val="002060"/>
                </a:solidFill>
                <a:cs typeface="Arial"/>
              </a:rPr>
              <a:t>Reception </a:t>
            </a:r>
            <a:r>
              <a:rPr sz="2000" spc="-55" dirty="0">
                <a:solidFill>
                  <a:srgbClr val="002060"/>
                </a:solidFill>
                <a:cs typeface="Arial"/>
              </a:rPr>
              <a:t>children </a:t>
            </a:r>
            <a:r>
              <a:rPr sz="2000" spc="-110" dirty="0">
                <a:solidFill>
                  <a:srgbClr val="002060"/>
                </a:solidFill>
                <a:cs typeface="Arial"/>
              </a:rPr>
              <a:t>have </a:t>
            </a:r>
            <a:r>
              <a:rPr sz="2000" spc="-5" dirty="0">
                <a:solidFill>
                  <a:srgbClr val="002060"/>
                </a:solidFill>
                <a:cs typeface="Arial"/>
              </a:rPr>
              <a:t>their </a:t>
            </a:r>
            <a:r>
              <a:rPr sz="2000" spc="-50" dirty="0">
                <a:solidFill>
                  <a:srgbClr val="002060"/>
                </a:solidFill>
                <a:cs typeface="Arial"/>
              </a:rPr>
              <a:t>own</a:t>
            </a:r>
            <a:r>
              <a:rPr sz="2000" spc="-175" dirty="0">
                <a:solidFill>
                  <a:srgbClr val="002060"/>
                </a:solidFill>
                <a:cs typeface="Arial"/>
              </a:rPr>
              <a:t> </a:t>
            </a:r>
            <a:r>
              <a:rPr sz="2000" spc="-65" dirty="0" smtClean="0">
                <a:solidFill>
                  <a:srgbClr val="002060"/>
                </a:solidFill>
                <a:cs typeface="Arial"/>
              </a:rPr>
              <a:t>entrance</a:t>
            </a:r>
            <a:endParaRPr lang="en-GB" sz="2000" spc="-65" dirty="0" smtClean="0">
              <a:solidFill>
                <a:srgbClr val="002060"/>
              </a:solidFill>
              <a:cs typeface="Arial"/>
            </a:endParaRPr>
          </a:p>
          <a:p>
            <a:pPr marL="12700" marR="80010" algn="just">
              <a:lnSpc>
                <a:spcPct val="100000"/>
              </a:lnSpc>
              <a:spcBef>
                <a:spcPts val="100"/>
              </a:spcBef>
              <a:tabLst>
                <a:tab pos="356235" algn="l"/>
              </a:tabLst>
            </a:pPr>
            <a:endParaRPr sz="1000" dirty="0">
              <a:solidFill>
                <a:srgbClr val="002060"/>
              </a:solidFill>
              <a:cs typeface="Times New Roman"/>
            </a:endParaRPr>
          </a:p>
          <a:p>
            <a:pPr marL="355600" marR="28575" indent="-342900">
              <a:lnSpc>
                <a:spcPct val="100000"/>
              </a:lnSpc>
              <a:spcBef>
                <a:spcPts val="5"/>
              </a:spcBef>
              <a:buChar char="•"/>
              <a:tabLst>
                <a:tab pos="355600" algn="l"/>
                <a:tab pos="356235" algn="l"/>
              </a:tabLst>
            </a:pPr>
            <a:r>
              <a:rPr sz="2000" spc="-140" dirty="0">
                <a:solidFill>
                  <a:srgbClr val="002060"/>
                </a:solidFill>
                <a:cs typeface="Arial"/>
              </a:rPr>
              <a:t>We ask </a:t>
            </a:r>
            <a:r>
              <a:rPr sz="2000" spc="-5" dirty="0">
                <a:solidFill>
                  <a:srgbClr val="002060"/>
                </a:solidFill>
                <a:cs typeface="Arial"/>
              </a:rPr>
              <a:t>that </a:t>
            </a:r>
            <a:r>
              <a:rPr sz="2000" spc="-70" dirty="0">
                <a:solidFill>
                  <a:srgbClr val="002060"/>
                </a:solidFill>
                <a:cs typeface="Arial"/>
              </a:rPr>
              <a:t>parents </a:t>
            </a:r>
            <a:r>
              <a:rPr sz="2000" spc="-85" dirty="0">
                <a:solidFill>
                  <a:srgbClr val="002060"/>
                </a:solidFill>
                <a:cs typeface="Arial"/>
              </a:rPr>
              <a:t>and </a:t>
            </a:r>
            <a:r>
              <a:rPr sz="2000" spc="-105" dirty="0">
                <a:solidFill>
                  <a:srgbClr val="002060"/>
                </a:solidFill>
                <a:cs typeface="Arial"/>
              </a:rPr>
              <a:t>carers </a:t>
            </a:r>
            <a:r>
              <a:rPr sz="2000" spc="-155" dirty="0">
                <a:solidFill>
                  <a:srgbClr val="002060"/>
                </a:solidFill>
                <a:cs typeface="Arial"/>
              </a:rPr>
              <a:t>say </a:t>
            </a:r>
            <a:r>
              <a:rPr sz="2000" spc="-90" dirty="0">
                <a:solidFill>
                  <a:srgbClr val="002060"/>
                </a:solidFill>
                <a:cs typeface="Arial"/>
              </a:rPr>
              <a:t>goodbye </a:t>
            </a:r>
            <a:r>
              <a:rPr lang="en-US" sz="2000" spc="-25" dirty="0" smtClean="0">
                <a:solidFill>
                  <a:srgbClr val="002060"/>
                </a:solidFill>
                <a:cs typeface="Arial"/>
              </a:rPr>
              <a:t>outside of the main entrance and that the children walk into school themselves. The children will be supported by staff to reach their classroom. This has worked very well over the last few years in settling the children quickly.</a:t>
            </a:r>
            <a:endParaRPr sz="2000" dirty="0">
              <a:solidFill>
                <a:srgbClr val="002060"/>
              </a:solidFill>
              <a:cs typeface="Arial"/>
            </a:endParaRPr>
          </a:p>
          <a:p>
            <a:pPr>
              <a:lnSpc>
                <a:spcPct val="100000"/>
              </a:lnSpc>
              <a:spcBef>
                <a:spcPts val="35"/>
              </a:spcBef>
              <a:buClr>
                <a:srgbClr val="FFFFFF"/>
              </a:buClr>
              <a:buFont typeface="Arial"/>
              <a:buChar char="•"/>
            </a:pPr>
            <a:endParaRPr sz="1000" dirty="0">
              <a:solidFill>
                <a:srgbClr val="002060"/>
              </a:solidFill>
              <a:cs typeface="Times New Roman"/>
            </a:endParaRPr>
          </a:p>
          <a:p>
            <a:pPr>
              <a:lnSpc>
                <a:spcPct val="100000"/>
              </a:lnSpc>
            </a:pPr>
            <a:endParaRPr sz="1000" dirty="0">
              <a:solidFill>
                <a:srgbClr val="002060"/>
              </a:solidFill>
              <a:cs typeface="Times New Roman"/>
            </a:endParaRPr>
          </a:p>
          <a:p>
            <a:pPr marL="355600" marR="56515" indent="-342900">
              <a:lnSpc>
                <a:spcPct val="100000"/>
              </a:lnSpc>
              <a:spcBef>
                <a:spcPts val="5"/>
              </a:spcBef>
              <a:buChar char="•"/>
              <a:tabLst>
                <a:tab pos="355600" algn="l"/>
                <a:tab pos="356235" algn="l"/>
              </a:tabLst>
            </a:pPr>
            <a:r>
              <a:rPr sz="2000" spc="-105" dirty="0">
                <a:solidFill>
                  <a:srgbClr val="002060"/>
                </a:solidFill>
                <a:cs typeface="Arial"/>
              </a:rPr>
              <a:t>Home </a:t>
            </a:r>
            <a:r>
              <a:rPr sz="2000" spc="-20" dirty="0">
                <a:solidFill>
                  <a:srgbClr val="002060"/>
                </a:solidFill>
                <a:cs typeface="Arial"/>
              </a:rPr>
              <a:t>time </a:t>
            </a:r>
            <a:r>
              <a:rPr sz="2000" spc="-95" dirty="0">
                <a:solidFill>
                  <a:srgbClr val="002060"/>
                </a:solidFill>
                <a:cs typeface="Arial"/>
              </a:rPr>
              <a:t>is </a:t>
            </a:r>
            <a:r>
              <a:rPr sz="2000" spc="-30" dirty="0">
                <a:solidFill>
                  <a:srgbClr val="002060"/>
                </a:solidFill>
                <a:cs typeface="Arial"/>
              </a:rPr>
              <a:t>at </a:t>
            </a:r>
            <a:r>
              <a:rPr sz="2000" spc="-70" dirty="0">
                <a:solidFill>
                  <a:srgbClr val="002060"/>
                </a:solidFill>
                <a:cs typeface="Arial"/>
              </a:rPr>
              <a:t>3.05pm. </a:t>
            </a:r>
            <a:r>
              <a:rPr sz="2000" spc="-80" dirty="0">
                <a:solidFill>
                  <a:srgbClr val="002060"/>
                </a:solidFill>
                <a:cs typeface="Arial"/>
              </a:rPr>
              <a:t>Children </a:t>
            </a:r>
            <a:r>
              <a:rPr sz="2000" spc="-85" dirty="0">
                <a:solidFill>
                  <a:srgbClr val="002060"/>
                </a:solidFill>
                <a:cs typeface="Arial"/>
              </a:rPr>
              <a:t>are </a:t>
            </a:r>
            <a:r>
              <a:rPr sz="2000" spc="-60" dirty="0">
                <a:solidFill>
                  <a:srgbClr val="002060"/>
                </a:solidFill>
                <a:cs typeface="Arial"/>
              </a:rPr>
              <a:t>collected </a:t>
            </a:r>
            <a:r>
              <a:rPr sz="2000" spc="-20" dirty="0">
                <a:solidFill>
                  <a:srgbClr val="002060"/>
                </a:solidFill>
                <a:cs typeface="Arial"/>
              </a:rPr>
              <a:t>from the </a:t>
            </a:r>
            <a:r>
              <a:rPr sz="2000" spc="-170" dirty="0">
                <a:solidFill>
                  <a:srgbClr val="002060"/>
                </a:solidFill>
                <a:cs typeface="Arial"/>
              </a:rPr>
              <a:t>Year </a:t>
            </a:r>
            <a:r>
              <a:rPr sz="2000" spc="-325" dirty="0">
                <a:solidFill>
                  <a:srgbClr val="002060"/>
                </a:solidFill>
                <a:cs typeface="Arial"/>
              </a:rPr>
              <a:t>R </a:t>
            </a:r>
            <a:r>
              <a:rPr lang="en-US" sz="2000" spc="-325" dirty="0" smtClean="0">
                <a:solidFill>
                  <a:srgbClr val="002060"/>
                </a:solidFill>
                <a:cs typeface="Arial"/>
              </a:rPr>
              <a:t>   </a:t>
            </a:r>
            <a:r>
              <a:rPr sz="2000" spc="-100" dirty="0" smtClean="0">
                <a:solidFill>
                  <a:srgbClr val="002060"/>
                </a:solidFill>
                <a:cs typeface="Arial"/>
              </a:rPr>
              <a:t>area  </a:t>
            </a:r>
            <a:r>
              <a:rPr sz="2000" spc="-60" dirty="0">
                <a:solidFill>
                  <a:srgbClr val="002060"/>
                </a:solidFill>
                <a:cs typeface="Arial"/>
              </a:rPr>
              <a:t>behind </a:t>
            </a:r>
            <a:r>
              <a:rPr sz="2000" spc="-20" dirty="0">
                <a:solidFill>
                  <a:srgbClr val="002060"/>
                </a:solidFill>
                <a:cs typeface="Arial"/>
              </a:rPr>
              <a:t>the </a:t>
            </a:r>
            <a:r>
              <a:rPr sz="2000" spc="-75" dirty="0">
                <a:solidFill>
                  <a:srgbClr val="002060"/>
                </a:solidFill>
                <a:cs typeface="Arial"/>
              </a:rPr>
              <a:t>fence. </a:t>
            </a:r>
            <a:r>
              <a:rPr sz="2000" spc="-130" dirty="0">
                <a:solidFill>
                  <a:srgbClr val="002060"/>
                </a:solidFill>
                <a:cs typeface="Arial"/>
              </a:rPr>
              <a:t>The </a:t>
            </a:r>
            <a:r>
              <a:rPr sz="2000" spc="-55" dirty="0">
                <a:solidFill>
                  <a:srgbClr val="002060"/>
                </a:solidFill>
                <a:cs typeface="Arial"/>
              </a:rPr>
              <a:t>children </a:t>
            </a:r>
            <a:r>
              <a:rPr sz="2000" dirty="0">
                <a:solidFill>
                  <a:srgbClr val="002060"/>
                </a:solidFill>
                <a:cs typeface="Arial"/>
              </a:rPr>
              <a:t>will </a:t>
            </a:r>
            <a:r>
              <a:rPr sz="2000" spc="-100" dirty="0">
                <a:solidFill>
                  <a:srgbClr val="002060"/>
                </a:solidFill>
                <a:cs typeface="Arial"/>
              </a:rPr>
              <a:t>come </a:t>
            </a:r>
            <a:r>
              <a:rPr sz="2000" spc="-5" dirty="0">
                <a:solidFill>
                  <a:srgbClr val="002060"/>
                </a:solidFill>
                <a:cs typeface="Arial"/>
              </a:rPr>
              <a:t>out of </a:t>
            </a:r>
            <a:r>
              <a:rPr sz="2000" spc="-20" dirty="0">
                <a:solidFill>
                  <a:srgbClr val="002060"/>
                </a:solidFill>
                <a:cs typeface="Arial"/>
              </a:rPr>
              <a:t>the </a:t>
            </a:r>
            <a:r>
              <a:rPr sz="2000" spc="-35" dirty="0">
                <a:solidFill>
                  <a:srgbClr val="002060"/>
                </a:solidFill>
                <a:cs typeface="Arial"/>
              </a:rPr>
              <a:t>far </a:t>
            </a:r>
            <a:r>
              <a:rPr sz="2000" spc="-45" dirty="0">
                <a:solidFill>
                  <a:srgbClr val="002060"/>
                </a:solidFill>
                <a:cs typeface="Arial"/>
              </a:rPr>
              <a:t>hall </a:t>
            </a:r>
            <a:r>
              <a:rPr sz="2000" spc="-80" dirty="0">
                <a:solidFill>
                  <a:srgbClr val="002060"/>
                </a:solidFill>
                <a:cs typeface="Arial"/>
              </a:rPr>
              <a:t>door.  </a:t>
            </a:r>
            <a:r>
              <a:rPr lang="en-US" sz="2000" spc="-140" dirty="0" smtClean="0">
                <a:solidFill>
                  <a:srgbClr val="002060"/>
                </a:solidFill>
                <a:cs typeface="Arial"/>
              </a:rPr>
              <a:t>We have continued to use our one way queueing system which works well</a:t>
            </a:r>
            <a:r>
              <a:rPr lang="en-US" sz="2000" spc="-140" dirty="0">
                <a:solidFill>
                  <a:srgbClr val="002060"/>
                </a:solidFill>
                <a:cs typeface="Arial"/>
              </a:rPr>
              <a:t> </a:t>
            </a:r>
            <a:r>
              <a:rPr lang="en-US" sz="2000" spc="-140" dirty="0" smtClean="0">
                <a:solidFill>
                  <a:srgbClr val="002060"/>
                </a:solidFill>
                <a:cs typeface="Arial"/>
              </a:rPr>
              <a:t>to ensure that the children reach you safely at the end of the day. </a:t>
            </a:r>
            <a:endParaRPr lang="en-GB" sz="2000" spc="-20" dirty="0">
              <a:solidFill>
                <a:srgbClr val="002060"/>
              </a:solidFill>
              <a:cs typeface="Arial"/>
            </a:endParaRPr>
          </a:p>
          <a:p>
            <a:pPr>
              <a:lnSpc>
                <a:spcPct val="100000"/>
              </a:lnSpc>
              <a:spcBef>
                <a:spcPts val="5"/>
              </a:spcBef>
              <a:buClr>
                <a:srgbClr val="FFFFFF"/>
              </a:buClr>
              <a:buFont typeface="Arial"/>
              <a:buChar char="•"/>
            </a:pPr>
            <a:endParaRPr sz="2000" spc="-20" dirty="0">
              <a:solidFill>
                <a:srgbClr val="002060"/>
              </a:solidFill>
              <a:cs typeface="Arial"/>
            </a:endParaRPr>
          </a:p>
          <a:p>
            <a:pPr marL="355600" indent="-342900">
              <a:lnSpc>
                <a:spcPct val="100000"/>
              </a:lnSpc>
              <a:buChar char="•"/>
              <a:tabLst>
                <a:tab pos="355600" algn="l"/>
                <a:tab pos="356235" algn="l"/>
              </a:tabLst>
            </a:pPr>
            <a:r>
              <a:rPr sz="2000" spc="-20" dirty="0">
                <a:solidFill>
                  <a:srgbClr val="002060"/>
                </a:solidFill>
                <a:cs typeface="Arial"/>
              </a:rPr>
              <a:t>Limited parking and we encourage walking to school where possible.</a:t>
            </a:r>
            <a:endParaRPr lang="en-GB" sz="2000" spc="-20" dirty="0">
              <a:solidFill>
                <a:srgbClr val="002060"/>
              </a:solidFill>
              <a:cs typeface="Arial"/>
            </a:endParaRPr>
          </a:p>
          <a:p>
            <a:pPr marL="355600" indent="-342900">
              <a:lnSpc>
                <a:spcPct val="100000"/>
              </a:lnSpc>
              <a:buChar char="•"/>
              <a:tabLst>
                <a:tab pos="355600" algn="l"/>
                <a:tab pos="356235" algn="l"/>
              </a:tabLst>
            </a:pPr>
            <a:endParaRPr lang="en-GB" sz="2000" dirty="0">
              <a:solidFill>
                <a:srgbClr val="002060"/>
              </a:solidFill>
              <a:cs typeface="Arial"/>
            </a:endParaRPr>
          </a:p>
          <a:p>
            <a:pPr marL="355600" indent="-342900">
              <a:lnSpc>
                <a:spcPct val="100000"/>
              </a:lnSpc>
              <a:buChar char="•"/>
              <a:tabLst>
                <a:tab pos="355600" algn="l"/>
                <a:tab pos="356235" algn="l"/>
              </a:tabLst>
            </a:pPr>
            <a:r>
              <a:rPr lang="en-GB" sz="2000" spc="-20" dirty="0">
                <a:solidFill>
                  <a:srgbClr val="002060"/>
                </a:solidFill>
                <a:cs typeface="Arial"/>
              </a:rPr>
              <a:t>Please let us know if someone different will be collecting.</a:t>
            </a:r>
            <a:endParaRPr sz="2000" spc="-20" dirty="0">
              <a:solidFill>
                <a:srgbClr val="002060"/>
              </a:solidFill>
              <a:cs typeface="Aria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416124"/>
            <a:ext cx="5086478" cy="615553"/>
          </a:xfrm>
        </p:spPr>
        <p:txBody>
          <a:bodyPr/>
          <a:lstStyle/>
          <a:p>
            <a:pPr algn="ctr"/>
            <a:r>
              <a:rPr lang="en-GB" sz="4000" spc="-175" dirty="0" smtClean="0">
                <a:solidFill>
                  <a:schemeClr val="tx2">
                    <a:lumMod val="50000"/>
                  </a:schemeClr>
                </a:solidFill>
                <a:uFill>
                  <a:solidFill>
                    <a:srgbClr val="002060"/>
                  </a:solidFill>
                </a:uFill>
                <a:latin typeface="+mj-lt"/>
              </a:rPr>
              <a:t>Wrap-Around </a:t>
            </a:r>
            <a:r>
              <a:rPr lang="en-GB" sz="4000" spc="-175" dirty="0">
                <a:solidFill>
                  <a:schemeClr val="tx2">
                    <a:lumMod val="50000"/>
                  </a:schemeClr>
                </a:solidFill>
                <a:uFill>
                  <a:solidFill>
                    <a:srgbClr val="002060"/>
                  </a:solidFill>
                </a:uFill>
                <a:latin typeface="+mj-lt"/>
              </a:rPr>
              <a:t>Care</a:t>
            </a:r>
          </a:p>
        </p:txBody>
      </p:sp>
      <p:sp>
        <p:nvSpPr>
          <p:cNvPr id="3" name="Text Placeholder 2"/>
          <p:cNvSpPr>
            <a:spLocks noGrp="1"/>
          </p:cNvSpPr>
          <p:nvPr>
            <p:ph type="body" idx="1"/>
          </p:nvPr>
        </p:nvSpPr>
        <p:spPr>
          <a:xfrm>
            <a:off x="609599" y="1219200"/>
            <a:ext cx="8222233" cy="4524315"/>
          </a:xfrm>
        </p:spPr>
        <p:txBody>
          <a:bodyPr/>
          <a:lstStyle/>
          <a:p>
            <a:endParaRPr lang="en-GB" dirty="0">
              <a:solidFill>
                <a:schemeClr val="tx2">
                  <a:lumMod val="50000"/>
                </a:schemeClr>
              </a:solidFill>
            </a:endParaRPr>
          </a:p>
          <a:p>
            <a:pPr marL="12700" marR="28575" algn="l" rtl="0">
              <a:spcBef>
                <a:spcPts val="5"/>
              </a:spcBef>
              <a:tabLst>
                <a:tab pos="355600" algn="l"/>
                <a:tab pos="356235" algn="l"/>
              </a:tabLst>
            </a:pPr>
            <a:r>
              <a:rPr lang="en-GB" sz="2800" i="0" u="sng" kern="1200" spc="-25" dirty="0">
                <a:solidFill>
                  <a:schemeClr val="tx2">
                    <a:lumMod val="50000"/>
                  </a:schemeClr>
                </a:solidFill>
                <a:latin typeface="+mn-lt"/>
              </a:rPr>
              <a:t>Breakfast </a:t>
            </a:r>
            <a:r>
              <a:rPr lang="en-GB" sz="2800" i="0" u="sng" kern="1200" spc="-25" dirty="0" smtClean="0">
                <a:solidFill>
                  <a:schemeClr val="tx2">
                    <a:lumMod val="50000"/>
                  </a:schemeClr>
                </a:solidFill>
                <a:latin typeface="+mn-lt"/>
              </a:rPr>
              <a:t>Club</a:t>
            </a:r>
            <a:endParaRPr lang="en-GB" sz="2800" i="0" u="none" kern="1200" spc="-25" dirty="0">
              <a:solidFill>
                <a:schemeClr val="tx2">
                  <a:lumMod val="50000"/>
                </a:schemeClr>
              </a:solidFill>
            </a:endParaRPr>
          </a:p>
          <a:p>
            <a:pPr marL="12700" marR="28575" algn="l" rtl="0">
              <a:spcBef>
                <a:spcPts val="5"/>
              </a:spcBef>
              <a:tabLst>
                <a:tab pos="355600" algn="l"/>
                <a:tab pos="356235" algn="l"/>
              </a:tabLst>
            </a:pPr>
            <a:r>
              <a:rPr lang="en-GB" sz="2800" i="0" u="none" kern="1200" spc="-25" dirty="0" smtClean="0">
                <a:solidFill>
                  <a:schemeClr val="tx2">
                    <a:lumMod val="50000"/>
                  </a:schemeClr>
                </a:solidFill>
                <a:latin typeface="+mn-lt"/>
              </a:rPr>
              <a:t>7.45am </a:t>
            </a:r>
            <a:r>
              <a:rPr lang="en-GB" sz="2800" i="0" u="none" kern="1200" spc="-25" dirty="0">
                <a:solidFill>
                  <a:schemeClr val="tx2">
                    <a:lumMod val="50000"/>
                  </a:schemeClr>
                </a:solidFill>
                <a:latin typeface="+mn-lt"/>
              </a:rPr>
              <a:t>-8.35am</a:t>
            </a:r>
          </a:p>
          <a:p>
            <a:pPr marL="12700" marR="28575" algn="l" rtl="0">
              <a:spcBef>
                <a:spcPts val="5"/>
              </a:spcBef>
              <a:tabLst>
                <a:tab pos="355600" algn="l"/>
                <a:tab pos="356235" algn="l"/>
              </a:tabLst>
            </a:pPr>
            <a:endParaRPr lang="en-GB" sz="2800" i="0" u="none" kern="1200" spc="-25" dirty="0">
              <a:solidFill>
                <a:schemeClr val="tx2">
                  <a:lumMod val="50000"/>
                </a:schemeClr>
              </a:solidFill>
              <a:latin typeface="+mn-lt"/>
            </a:endParaRPr>
          </a:p>
          <a:p>
            <a:pPr marL="12700" marR="28575" algn="l" rtl="0">
              <a:spcBef>
                <a:spcPts val="5"/>
              </a:spcBef>
              <a:tabLst>
                <a:tab pos="355600" algn="l"/>
                <a:tab pos="356235" algn="l"/>
              </a:tabLst>
            </a:pPr>
            <a:r>
              <a:rPr lang="en-GB" sz="2800" i="0" u="sng" kern="1200" spc="-25" dirty="0" smtClean="0">
                <a:solidFill>
                  <a:schemeClr val="tx2">
                    <a:lumMod val="50000"/>
                  </a:schemeClr>
                </a:solidFill>
                <a:latin typeface="+mn-lt"/>
              </a:rPr>
              <a:t>Afterschool Club</a:t>
            </a:r>
          </a:p>
          <a:p>
            <a:pPr marL="12700" marR="28575" algn="l" rtl="0">
              <a:spcBef>
                <a:spcPts val="5"/>
              </a:spcBef>
              <a:tabLst>
                <a:tab pos="355600" algn="l"/>
                <a:tab pos="356235" algn="l"/>
              </a:tabLst>
            </a:pPr>
            <a:endParaRPr lang="en-GB" sz="1800" i="0" u="none" kern="1200" spc="-25" dirty="0" smtClean="0">
              <a:solidFill>
                <a:schemeClr val="tx2">
                  <a:lumMod val="50000"/>
                </a:schemeClr>
              </a:solidFill>
              <a:latin typeface="+mn-lt"/>
            </a:endParaRPr>
          </a:p>
          <a:p>
            <a:pPr marL="12700" marR="28575" algn="l" rtl="0">
              <a:spcBef>
                <a:spcPts val="5"/>
              </a:spcBef>
              <a:tabLst>
                <a:tab pos="355600" algn="l"/>
                <a:tab pos="356235" algn="l"/>
              </a:tabLst>
            </a:pPr>
            <a:r>
              <a:rPr lang="en-GB" sz="2800" i="0" u="none" kern="1200" spc="-25" dirty="0" smtClean="0">
                <a:solidFill>
                  <a:schemeClr val="tx2">
                    <a:lumMod val="50000"/>
                  </a:schemeClr>
                </a:solidFill>
                <a:latin typeface="+mn-lt"/>
              </a:rPr>
              <a:t>3.05 – 6.00pm </a:t>
            </a:r>
            <a:endParaRPr lang="en-GB" sz="2800" i="0" u="none" kern="1200" spc="-25" dirty="0">
              <a:solidFill>
                <a:schemeClr val="tx2">
                  <a:lumMod val="50000"/>
                </a:schemeClr>
              </a:solidFill>
              <a:latin typeface="+mn-lt"/>
            </a:endParaRPr>
          </a:p>
          <a:p>
            <a:pPr marL="12700" marR="28575" algn="l" rtl="0">
              <a:spcBef>
                <a:spcPts val="5"/>
              </a:spcBef>
              <a:tabLst>
                <a:tab pos="355600" algn="l"/>
                <a:tab pos="356235" algn="l"/>
              </a:tabLst>
            </a:pPr>
            <a:endParaRPr lang="en-US" sz="2800" i="0" u="none" kern="1200" spc="-25" dirty="0" smtClean="0">
              <a:solidFill>
                <a:schemeClr val="tx2">
                  <a:lumMod val="50000"/>
                </a:schemeClr>
              </a:solidFill>
              <a:latin typeface="+mn-lt"/>
            </a:endParaRPr>
          </a:p>
          <a:p>
            <a:pPr marL="12700" marR="28575" algn="l" rtl="0">
              <a:spcBef>
                <a:spcPts val="5"/>
              </a:spcBef>
              <a:tabLst>
                <a:tab pos="355600" algn="l"/>
                <a:tab pos="356235" algn="l"/>
              </a:tabLst>
            </a:pPr>
            <a:r>
              <a:rPr lang="en-US" sz="2800" i="0" u="none" kern="1200" spc="-25" dirty="0" smtClean="0">
                <a:solidFill>
                  <a:schemeClr val="tx2">
                    <a:lumMod val="50000"/>
                  </a:schemeClr>
                </a:solidFill>
                <a:latin typeface="+mn-lt"/>
              </a:rPr>
              <a:t>Both held on our school site and run by All Kids Ltd.</a:t>
            </a:r>
          </a:p>
          <a:p>
            <a:pPr marL="12700" marR="28575" algn="l" rtl="0">
              <a:spcBef>
                <a:spcPts val="5"/>
              </a:spcBef>
              <a:tabLst>
                <a:tab pos="355600" algn="l"/>
                <a:tab pos="356235" algn="l"/>
              </a:tabLst>
            </a:pPr>
            <a:r>
              <a:rPr lang="en-US" sz="2800" i="0" u="none" kern="1200" spc="-25" dirty="0" smtClean="0">
                <a:solidFill>
                  <a:schemeClr val="tx2">
                    <a:lumMod val="50000"/>
                  </a:schemeClr>
                </a:solidFill>
                <a:latin typeface="+mn-lt"/>
              </a:rPr>
              <a:t>www.allkidsltd.co.uk</a:t>
            </a:r>
            <a:endParaRPr lang="en-US" sz="2800" i="0" u="none" kern="1200" spc="-25" dirty="0">
              <a:solidFill>
                <a:schemeClr val="tx2">
                  <a:lumMod val="50000"/>
                </a:schemeClr>
              </a:solidFill>
              <a:latin typeface="+mn-lt"/>
            </a:endParaRPr>
          </a:p>
          <a:p>
            <a:pPr marL="12700" marR="28575" algn="l" rtl="0">
              <a:spcBef>
                <a:spcPts val="5"/>
              </a:spcBef>
              <a:tabLst>
                <a:tab pos="355600" algn="l"/>
                <a:tab pos="356235" algn="l"/>
              </a:tabLst>
            </a:pPr>
            <a:endParaRPr lang="en-GB" sz="2800" i="0" u="none" kern="1200" spc="-25" dirty="0">
              <a:solidFill>
                <a:schemeClr val="tx2">
                  <a:lumMod val="50000"/>
                </a:schemeClr>
              </a:solidFill>
              <a:latin typeface="+mn-lt"/>
            </a:endParaRPr>
          </a:p>
        </p:txBody>
      </p:sp>
      <p:pic>
        <p:nvPicPr>
          <p:cNvPr id="6" name="Picture 5"/>
          <p:cNvPicPr>
            <a:picLocks noChangeAspect="1"/>
          </p:cNvPicPr>
          <p:nvPr/>
        </p:nvPicPr>
        <p:blipFill>
          <a:blip r:embed="rId3"/>
          <a:stretch>
            <a:fillRect/>
          </a:stretch>
        </p:blipFill>
        <p:spPr>
          <a:xfrm>
            <a:off x="6898040" y="228600"/>
            <a:ext cx="1933792" cy="2390547"/>
          </a:xfrm>
          <a:prstGeom prst="rect">
            <a:avLst/>
          </a:prstGeom>
        </p:spPr>
      </p:pic>
    </p:spTree>
    <p:extLst>
      <p:ext uri="{BB962C8B-B14F-4D97-AF65-F5344CB8AC3E}">
        <p14:creationId xmlns:p14="http://schemas.microsoft.com/office/powerpoint/2010/main" val="204599198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7588</TotalTime>
  <Words>1520</Words>
  <Application>Microsoft Office PowerPoint</Application>
  <PresentationFormat>On-screen Show (4:3)</PresentationFormat>
  <Paragraphs>220</Paragraphs>
  <Slides>26</Slides>
  <Notes>26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Calibri</vt:lpstr>
      <vt:lpstr>Times New Roman</vt:lpstr>
      <vt:lpstr>Trebuchet MS</vt:lpstr>
      <vt:lpstr>Wingdings</vt:lpstr>
      <vt:lpstr>Office Theme</vt:lpstr>
      <vt:lpstr>Welcome Meeting  2023</vt:lpstr>
      <vt:lpstr>Key Members of Staff</vt:lpstr>
      <vt:lpstr>Office Staff</vt:lpstr>
      <vt:lpstr>Tonight’s Meeting</vt:lpstr>
      <vt:lpstr>Stay and Play Sessions</vt:lpstr>
      <vt:lpstr>September 2025</vt:lpstr>
      <vt:lpstr>Transitioning into Blackwell</vt:lpstr>
      <vt:lpstr>Beginning and end of day  arrangements</vt:lpstr>
      <vt:lpstr>Wrap-Around Care</vt:lpstr>
      <vt:lpstr>Find Out Friday</vt:lpstr>
      <vt:lpstr>Uniform and PE  kit</vt:lpstr>
      <vt:lpstr>The Foundation Stage Curriculum</vt:lpstr>
      <vt:lpstr>PowerPoint Presentation</vt:lpstr>
      <vt:lpstr>Reading at Home</vt:lpstr>
      <vt:lpstr>PowerPoint Presentation</vt:lpstr>
      <vt:lpstr>Daily Snack</vt:lpstr>
      <vt:lpstr>Lunchtime</vt:lpstr>
      <vt:lpstr>Our Core Values</vt:lpstr>
      <vt:lpstr>Preparing your child for school</vt:lpstr>
      <vt:lpstr>School Website </vt:lpstr>
      <vt:lpstr>PowerPoint Presentation</vt:lpstr>
      <vt:lpstr>Messages from the office</vt:lpstr>
      <vt:lpstr>Attendance matters!</vt:lpstr>
      <vt:lpstr>Checklists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Parents’ Meeting</dc:title>
  <dc:creator>Ali O'Neill</dc:creator>
  <cp:lastModifiedBy>Katie Turner</cp:lastModifiedBy>
  <cp:revision>213</cp:revision>
  <cp:lastPrinted>2025-06-18T07:14:50Z</cp:lastPrinted>
  <dcterms:created xsi:type="dcterms:W3CDTF">2019-04-24T11:58:52Z</dcterms:created>
  <dcterms:modified xsi:type="dcterms:W3CDTF">2025-06-18T10:42:55Z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2018-06-06T00:00:00Z</vt:filetime>
  </property>
  <property fmtid="{D5CDD505-2E9C-101B-9397-08002B2CF9AE}" pid="3" name="Creator">
    <vt:lpwstr>Microsoft® PowerPoint® 2010</vt:lpwstr>
  </property>
  <property fmtid="{D5CDD505-2E9C-101B-9397-08002B2CF9AE}" pid="4" name="LastSaved">
    <vt:filetime>2019-04-24T00:00:00Z</vt:filetime>
  </property>
</Properties>
</file>