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3"/>
  </p:notesMasterIdLst>
  <p:sldIdLst>
    <p:sldId id="256" r:id="rId2"/>
    <p:sldId id="276" r:id="rId3"/>
    <p:sldId id="267" r:id="rId4"/>
    <p:sldId id="278" r:id="rId5"/>
    <p:sldId id="279" r:id="rId6"/>
    <p:sldId id="269" r:id="rId7"/>
    <p:sldId id="270" r:id="rId8"/>
    <p:sldId id="271" r:id="rId9"/>
    <p:sldId id="288" r:id="rId10"/>
    <p:sldId id="272" r:id="rId11"/>
    <p:sldId id="290" r:id="rId12"/>
    <p:sldId id="273" r:id="rId13"/>
    <p:sldId id="274" r:id="rId14"/>
    <p:sldId id="289" r:id="rId15"/>
    <p:sldId id="275" r:id="rId16"/>
    <p:sldId id="284" r:id="rId17"/>
    <p:sldId id="285" r:id="rId18"/>
    <p:sldId id="286" r:id="rId19"/>
    <p:sldId id="287" r:id="rId20"/>
    <p:sldId id="292" r:id="rId21"/>
    <p:sldId id="277" r:id="rId22"/>
  </p:sldIdLst>
  <p:sldSz cx="9144000" cy="5143500" type="screen16x9"/>
  <p:notesSz cx="6888163" cy="10018713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Roboto" panose="020B060402020202020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5" d="100"/>
          <a:sy n="125" d="100"/>
        </p:scale>
        <p:origin x="226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91" tIns="96591" rIns="96591" bIns="96591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57842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0097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27192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73322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977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58675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3966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98533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57619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9685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23393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4733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8516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7696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37316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24280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7850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3262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03120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spcFirstLastPara="1" wrap="square" lIns="96591" tIns="96591" rIns="96591" bIns="9659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9734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" name="Google Shape;7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2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eometric">
    <p:bg>
      <p:bgPr>
        <a:solidFill>
          <a:srgbClr val="CCEC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xfordowl.co.uk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officebl@partnersinlearning.co.uk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/>
            </a:r>
            <a:br>
              <a:rPr lang="en" dirty="0" smtClean="0"/>
            </a:br>
            <a:r>
              <a:rPr lang="en" dirty="0" smtClean="0"/>
              <a:t> </a:t>
            </a:r>
            <a:endParaRPr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598088" y="1659467"/>
            <a:ext cx="8222100" cy="1489346"/>
          </a:xfrm>
        </p:spPr>
        <p:txBody>
          <a:bodyPr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Welcome to </a:t>
            </a:r>
          </a:p>
          <a:p>
            <a:pPr algn="ctr"/>
            <a:r>
              <a:rPr lang="en-GB" sz="4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Year 6</a:t>
            </a:r>
          </a:p>
          <a:p>
            <a:pPr algn="ctr"/>
            <a:r>
              <a:rPr lang="en-GB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Mrs McKnight (Birch)</a:t>
            </a:r>
          </a:p>
          <a:p>
            <a:pPr algn="ctr"/>
            <a:r>
              <a:rPr lang="en-GB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Mrs Ridgers (Ash)</a:t>
            </a:r>
            <a:endParaRPr lang="en-GB" sz="4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277" y="232063"/>
            <a:ext cx="2513828" cy="82142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678817"/>
              </p:ext>
            </p:extLst>
          </p:nvPr>
        </p:nvGraphicFramePr>
        <p:xfrm>
          <a:off x="266050" y="4615284"/>
          <a:ext cx="8665916" cy="345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6260">
                  <a:extLst>
                    <a:ext uri="{9D8B030D-6E8A-4147-A177-3AD203B41FA5}">
                      <a16:colId xmlns:a16="http://schemas.microsoft.com/office/drawing/2014/main" val="2790173161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2229719289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3078752548"/>
                    </a:ext>
                  </a:extLst>
                </a:gridCol>
                <a:gridCol w="2167136">
                  <a:extLst>
                    <a:ext uri="{9D8B030D-6E8A-4147-A177-3AD203B41FA5}">
                      <a16:colId xmlns:a16="http://schemas.microsoft.com/office/drawing/2014/main" val="1074359999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50"/>
                          </a:solidFill>
                          <a:effectLst/>
                        </a:rPr>
                        <a:t>Responsibility</a:t>
                      </a:r>
                      <a:endParaRPr lang="en-GB" sz="11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</a:rPr>
                        <a:t>Respect</a:t>
                      </a:r>
                      <a:endParaRPr lang="en-GB" sz="11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FF0000"/>
                          </a:solidFill>
                          <a:effectLst/>
                        </a:rPr>
                        <a:t>Compassion</a:t>
                      </a:r>
                      <a:endParaRPr lang="en-GB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F0"/>
                          </a:solidFill>
                          <a:effectLst/>
                        </a:rPr>
                        <a:t>Courage</a:t>
                      </a:r>
                      <a:endParaRPr lang="en-GB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6512113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7746" y="189974"/>
            <a:ext cx="1902858" cy="6042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" dirty="0" smtClean="0"/>
              <a:t/>
            </a:r>
            <a:br>
              <a:rPr lang="en" dirty="0" smtClean="0"/>
            </a:br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Home Learning – Learning by Questions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311700" y="895258"/>
            <a:ext cx="8520600" cy="3339000"/>
          </a:xfrm>
        </p:spPr>
        <p:txBody>
          <a:bodyPr/>
          <a:lstStyle/>
          <a:p>
            <a:pPr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Maths and English are set weekly (Monday – Monday).  </a:t>
            </a:r>
          </a:p>
          <a:p>
            <a:pPr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English </a:t>
            </a:r>
            <a:r>
              <a:rPr lang="en-GB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To complete grammar activities based on what has been taught that week (</a:t>
            </a:r>
            <a:r>
              <a:rPr lang="en-GB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LbQ</a:t>
            </a:r>
            <a:r>
              <a:rPr lang="en-GB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).  Alternating with reading comprehension (</a:t>
            </a:r>
            <a:r>
              <a:rPr lang="en-GB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LbQ</a:t>
            </a:r>
            <a:r>
              <a:rPr lang="en-GB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)</a:t>
            </a:r>
          </a:p>
          <a:p>
            <a:pPr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Maths  Either mental maths or reasoning questions on areas covered (</a:t>
            </a:r>
            <a:r>
              <a:rPr lang="en-GB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LbQ</a:t>
            </a:r>
            <a:r>
              <a:rPr lang="en-GB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) </a:t>
            </a:r>
            <a:r>
              <a:rPr lang="en-GB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.</a:t>
            </a:r>
            <a:endParaRPr lang="en-GB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Reading </a:t>
            </a:r>
            <a:r>
              <a:rPr lang="en-GB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Minimum </a:t>
            </a:r>
            <a:r>
              <a:rPr lang="en-GB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five times a week and record it in their diary (check diaries on </a:t>
            </a:r>
            <a:r>
              <a:rPr lang="en-GB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Thursdays </a:t>
            </a:r>
            <a:r>
              <a:rPr lang="en-GB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award </a:t>
            </a:r>
            <a:r>
              <a:rPr lang="en-GB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Dojos).</a:t>
            </a:r>
            <a:endParaRPr lang="en-GB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Spellings 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four week cycle with spelling </a:t>
            </a:r>
            <a:r>
              <a:rPr lang="en-US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pattern on half termly overview</a:t>
            </a:r>
            <a:endParaRPr lang="en-US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endParaRPr lang="en-GB" sz="2000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775" y="3946841"/>
            <a:ext cx="1911957" cy="574834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678817"/>
              </p:ext>
            </p:extLst>
          </p:nvPr>
        </p:nvGraphicFramePr>
        <p:xfrm>
          <a:off x="266050" y="4615284"/>
          <a:ext cx="8665916" cy="345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6260">
                  <a:extLst>
                    <a:ext uri="{9D8B030D-6E8A-4147-A177-3AD203B41FA5}">
                      <a16:colId xmlns:a16="http://schemas.microsoft.com/office/drawing/2014/main" val="2790173161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2229719289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3078752548"/>
                    </a:ext>
                  </a:extLst>
                </a:gridCol>
                <a:gridCol w="2167136">
                  <a:extLst>
                    <a:ext uri="{9D8B030D-6E8A-4147-A177-3AD203B41FA5}">
                      <a16:colId xmlns:a16="http://schemas.microsoft.com/office/drawing/2014/main" val="1074359999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50"/>
                          </a:solidFill>
                          <a:effectLst/>
                        </a:rPr>
                        <a:t>Responsibility</a:t>
                      </a:r>
                      <a:endParaRPr lang="en-GB" sz="11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</a:rPr>
                        <a:t>Respect</a:t>
                      </a:r>
                      <a:endParaRPr lang="en-GB" sz="11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FF0000"/>
                          </a:solidFill>
                          <a:effectLst/>
                        </a:rPr>
                        <a:t>Compassion</a:t>
                      </a:r>
                      <a:endParaRPr lang="en-GB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F0"/>
                          </a:solidFill>
                          <a:effectLst/>
                        </a:rPr>
                        <a:t>Courage</a:t>
                      </a:r>
                      <a:endParaRPr lang="en-GB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65121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1645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Learning by Questions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700" y="1229875"/>
            <a:ext cx="6740264" cy="3339000"/>
          </a:xfrm>
        </p:spPr>
        <p:txBody>
          <a:bodyPr/>
          <a:lstStyle/>
          <a:p>
            <a:pPr marL="114300" indent="0">
              <a:buNone/>
            </a:pPr>
            <a:r>
              <a:rPr lang="en-GB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use Learning </a:t>
            </a:r>
            <a:r>
              <a:rPr lang="en-GB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Questions (</a:t>
            </a:r>
            <a:r>
              <a:rPr lang="en-GB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LbQ</a:t>
            </a:r>
            <a:r>
              <a:rPr lang="en-GB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which is a great way to learn by </a:t>
            </a:r>
            <a:r>
              <a:rPr lang="en-GB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answering questions </a:t>
            </a:r>
            <a:r>
              <a:rPr lang="en-GB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then instantly receiving helpful feedback after every answer to guide learning </a:t>
            </a:r>
            <a:r>
              <a:rPr lang="en-GB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build </a:t>
            </a:r>
            <a:r>
              <a:rPr lang="en-GB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confidence.</a:t>
            </a:r>
          </a:p>
          <a:p>
            <a:pPr marL="114300" indent="0">
              <a:buNone/>
            </a:pPr>
            <a:r>
              <a:rPr lang="en-GB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 are two ways, use a web browser to login at lbq.org/task or you can download and install </a:t>
            </a:r>
            <a:r>
              <a:rPr lang="en-GB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free </a:t>
            </a:r>
            <a:r>
              <a:rPr lang="en-GB" sz="20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LbQ</a:t>
            </a:r>
            <a:r>
              <a:rPr lang="en-GB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Tasks </a:t>
            </a:r>
            <a:r>
              <a:rPr lang="en-GB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App.</a:t>
            </a:r>
          </a:p>
          <a:p>
            <a:pPr marL="114300" indent="0">
              <a:buNone/>
            </a:pPr>
            <a:endParaRPr lang="en-GB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r>
              <a:rPr lang="en-GB" sz="2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Homework club on a Monday after school and Tuesday lunchtime.</a:t>
            </a:r>
            <a:endParaRPr lang="en-GB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5791" y="483028"/>
            <a:ext cx="1716509" cy="149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230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311700" y="1306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" dirty="0" smtClean="0"/>
              <a:t/>
            </a:r>
            <a:br>
              <a:rPr lang="en" dirty="0" smtClean="0"/>
            </a:br>
            <a:r>
              <a:rPr lang="en-GB" b="1" dirty="0">
                <a:latin typeface="Calibri" panose="020F0502020204030204" pitchFamily="34" charset="0"/>
                <a:cs typeface="Calibri" panose="020F0502020204030204" pitchFamily="34" charset="0"/>
              </a:rPr>
              <a:t>Reading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311700" y="832009"/>
            <a:ext cx="8520600" cy="3339000"/>
          </a:xfrm>
        </p:spPr>
        <p:txBody>
          <a:bodyPr/>
          <a:lstStyle/>
          <a:p>
            <a:pPr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Books that help us read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your </a:t>
            </a: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child will be given a reading scheme book – this is suitable for their reading level. Due back Thursdays and new books sent home on Fridays.</a:t>
            </a:r>
          </a:p>
          <a:p>
            <a:pPr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However, your child is welcome to read any suitable book, magazine, comic, non-fiction book or annual of their choice.  Book for pleasure.</a:t>
            </a:r>
          </a:p>
          <a:p>
            <a:pPr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most important thing is that they ENJOY reading and read on a daily basis</a:t>
            </a:r>
          </a:p>
          <a:p>
            <a:pPr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 borrow books to take home. </a:t>
            </a:r>
          </a:p>
          <a:p>
            <a:pPr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week we visit the library.</a:t>
            </a:r>
          </a:p>
          <a:p>
            <a:pPr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sign up for e-books and activities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www.oxfordowl.co.uk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en-GB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2775" y="3946841"/>
            <a:ext cx="1911957" cy="574834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678817"/>
              </p:ext>
            </p:extLst>
          </p:nvPr>
        </p:nvGraphicFramePr>
        <p:xfrm>
          <a:off x="266050" y="4615284"/>
          <a:ext cx="8665916" cy="345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6260">
                  <a:extLst>
                    <a:ext uri="{9D8B030D-6E8A-4147-A177-3AD203B41FA5}">
                      <a16:colId xmlns:a16="http://schemas.microsoft.com/office/drawing/2014/main" val="2790173161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2229719289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3078752548"/>
                    </a:ext>
                  </a:extLst>
                </a:gridCol>
                <a:gridCol w="2167136">
                  <a:extLst>
                    <a:ext uri="{9D8B030D-6E8A-4147-A177-3AD203B41FA5}">
                      <a16:colId xmlns:a16="http://schemas.microsoft.com/office/drawing/2014/main" val="1074359999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50"/>
                          </a:solidFill>
                          <a:effectLst/>
                        </a:rPr>
                        <a:t>Responsibility</a:t>
                      </a:r>
                      <a:endParaRPr lang="en-GB" sz="11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</a:rPr>
                        <a:t>Respect</a:t>
                      </a:r>
                      <a:endParaRPr lang="en-GB" sz="11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FF0000"/>
                          </a:solidFill>
                          <a:effectLst/>
                        </a:rPr>
                        <a:t>Compassion</a:t>
                      </a:r>
                      <a:endParaRPr lang="en-GB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F0"/>
                          </a:solidFill>
                          <a:effectLst/>
                        </a:rPr>
                        <a:t>Courage</a:t>
                      </a:r>
                      <a:endParaRPr lang="en-GB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65121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8972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775" y="3946841"/>
            <a:ext cx="1911957" cy="574834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678817"/>
              </p:ext>
            </p:extLst>
          </p:nvPr>
        </p:nvGraphicFramePr>
        <p:xfrm>
          <a:off x="266050" y="4615284"/>
          <a:ext cx="8665916" cy="345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6260">
                  <a:extLst>
                    <a:ext uri="{9D8B030D-6E8A-4147-A177-3AD203B41FA5}">
                      <a16:colId xmlns:a16="http://schemas.microsoft.com/office/drawing/2014/main" val="2790173161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2229719289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3078752548"/>
                    </a:ext>
                  </a:extLst>
                </a:gridCol>
                <a:gridCol w="2167136">
                  <a:extLst>
                    <a:ext uri="{9D8B030D-6E8A-4147-A177-3AD203B41FA5}">
                      <a16:colId xmlns:a16="http://schemas.microsoft.com/office/drawing/2014/main" val="1074359999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50"/>
                          </a:solidFill>
                          <a:effectLst/>
                        </a:rPr>
                        <a:t>Responsibility</a:t>
                      </a:r>
                      <a:endParaRPr lang="en-GB" sz="11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</a:rPr>
                        <a:t>Respect</a:t>
                      </a:r>
                      <a:endParaRPr lang="en-GB" sz="11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FF0000"/>
                          </a:solidFill>
                          <a:effectLst/>
                        </a:rPr>
                        <a:t>Compassion</a:t>
                      </a:r>
                      <a:endParaRPr lang="en-GB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F0"/>
                          </a:solidFill>
                          <a:effectLst/>
                        </a:rPr>
                        <a:t>Courage</a:t>
                      </a:r>
                      <a:endParaRPr lang="en-GB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6512113"/>
                  </a:ext>
                </a:extLst>
              </a:tr>
            </a:tbl>
          </a:graphicData>
        </a:graphic>
      </p:graphicFrame>
      <p:pic>
        <p:nvPicPr>
          <p:cNvPr id="7" name="Content Placehold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050" y="93183"/>
            <a:ext cx="6547805" cy="44284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6314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NESSY Programme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282" y="1017800"/>
            <a:ext cx="8520600" cy="3339000"/>
          </a:xfrm>
        </p:spPr>
        <p:txBody>
          <a:bodyPr/>
          <a:lstStyle/>
          <a:p>
            <a:pPr marL="114300" indent="0">
              <a:buNone/>
            </a:pP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NESSY reading programme is a school paid intervention to help learners with their decoding and reading fluency. </a:t>
            </a:r>
          </a:p>
          <a:p>
            <a:pPr marL="114300" indent="0">
              <a:buNone/>
            </a:pP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Children who have been identified as benefitting from this intervention will have access to it at home also. (A letter will be sent out with your child’s login and password.)</a:t>
            </a:r>
          </a:p>
          <a:p>
            <a:pPr marL="114300" indent="0">
              <a:buNone/>
            </a:pP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Don’t forget that as little as 10 minutes a day has proven results and impact. </a:t>
            </a:r>
            <a:endParaRPr lang="en-GB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255" y="3123204"/>
            <a:ext cx="1891173" cy="174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381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775" y="3946841"/>
            <a:ext cx="1911957" cy="574834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678817"/>
              </p:ext>
            </p:extLst>
          </p:nvPr>
        </p:nvGraphicFramePr>
        <p:xfrm>
          <a:off x="266050" y="4615284"/>
          <a:ext cx="8665916" cy="345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6260">
                  <a:extLst>
                    <a:ext uri="{9D8B030D-6E8A-4147-A177-3AD203B41FA5}">
                      <a16:colId xmlns:a16="http://schemas.microsoft.com/office/drawing/2014/main" val="2790173161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2229719289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3078752548"/>
                    </a:ext>
                  </a:extLst>
                </a:gridCol>
                <a:gridCol w="2167136">
                  <a:extLst>
                    <a:ext uri="{9D8B030D-6E8A-4147-A177-3AD203B41FA5}">
                      <a16:colId xmlns:a16="http://schemas.microsoft.com/office/drawing/2014/main" val="1074359999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50"/>
                          </a:solidFill>
                          <a:effectLst/>
                        </a:rPr>
                        <a:t>Responsibility</a:t>
                      </a:r>
                      <a:endParaRPr lang="en-GB" sz="11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</a:rPr>
                        <a:t>Respect</a:t>
                      </a:r>
                      <a:endParaRPr lang="en-GB" sz="11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FF0000"/>
                          </a:solidFill>
                          <a:effectLst/>
                        </a:rPr>
                        <a:t>Compassion</a:t>
                      </a:r>
                      <a:endParaRPr lang="en-GB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F0"/>
                          </a:solidFill>
                          <a:effectLst/>
                        </a:rPr>
                        <a:t>Courage</a:t>
                      </a:r>
                      <a:endParaRPr lang="en-GB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6512113"/>
                  </a:ext>
                </a:extLst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Walking Home</a:t>
            </a: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ct val="20000"/>
              </a:spcBef>
              <a:buNone/>
            </a:pPr>
            <a:r>
              <a:rPr lang="en-GB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Thank you for providing consent for your child to walk home alone. </a:t>
            </a:r>
            <a:endParaRPr lang="en-GB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20000"/>
              </a:spcBef>
              <a:buNone/>
            </a:pPr>
            <a:endParaRPr lang="en-GB" sz="2400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20000"/>
              </a:spcBef>
              <a:buNone/>
            </a:pPr>
            <a:r>
              <a:rPr lang="en-GB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Please continue to let us or the office know if your child is being collected by another adult. </a:t>
            </a:r>
          </a:p>
          <a:p>
            <a:pPr marL="0" indent="0">
              <a:spcBef>
                <a:spcPct val="20000"/>
              </a:spcBef>
              <a:buNone/>
            </a:pPr>
            <a:endParaRPr lang="en-GB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20000"/>
              </a:spcBef>
              <a:buNone/>
            </a:pPr>
            <a:r>
              <a:rPr lang="en-GB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After-school clubs.</a:t>
            </a:r>
            <a:endParaRPr lang="en-GB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5528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775" y="3946841"/>
            <a:ext cx="1911957" cy="574834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678817"/>
              </p:ext>
            </p:extLst>
          </p:nvPr>
        </p:nvGraphicFramePr>
        <p:xfrm>
          <a:off x="266050" y="4615284"/>
          <a:ext cx="8665916" cy="345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6260">
                  <a:extLst>
                    <a:ext uri="{9D8B030D-6E8A-4147-A177-3AD203B41FA5}">
                      <a16:colId xmlns:a16="http://schemas.microsoft.com/office/drawing/2014/main" val="2790173161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2229719289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3078752548"/>
                    </a:ext>
                  </a:extLst>
                </a:gridCol>
                <a:gridCol w="2167136">
                  <a:extLst>
                    <a:ext uri="{9D8B030D-6E8A-4147-A177-3AD203B41FA5}">
                      <a16:colId xmlns:a16="http://schemas.microsoft.com/office/drawing/2014/main" val="1074359999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50"/>
                          </a:solidFill>
                          <a:effectLst/>
                        </a:rPr>
                        <a:t>Responsibility</a:t>
                      </a:r>
                      <a:endParaRPr lang="en-GB" sz="11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</a:rPr>
                        <a:t>Respect</a:t>
                      </a:r>
                      <a:endParaRPr lang="en-GB" sz="11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FF0000"/>
                          </a:solidFill>
                          <a:effectLst/>
                        </a:rPr>
                        <a:t>Compassion</a:t>
                      </a:r>
                      <a:endParaRPr lang="en-GB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F0"/>
                          </a:solidFill>
                          <a:effectLst/>
                        </a:rPr>
                        <a:t>Courage</a:t>
                      </a:r>
                      <a:endParaRPr lang="en-GB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6512113"/>
                  </a:ext>
                </a:extLst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PGL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57175" indent="-257175">
              <a:spcBef>
                <a:spcPct val="20000"/>
              </a:spcBef>
              <a:buFont typeface="Arial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dates of our residential journey is </a:t>
            </a:r>
            <a:r>
              <a:rPr lang="en-GB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</a:t>
            </a:r>
            <a:r>
              <a:rPr lang="en-GB" sz="2400" baseline="30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n-GB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-24</a:t>
            </a:r>
            <a:r>
              <a:rPr lang="en-GB" sz="2400" baseline="30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GB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October</a:t>
            </a:r>
          </a:p>
          <a:p>
            <a:pPr marL="257175" indent="-257175">
              <a:spcBef>
                <a:spcPct val="20000"/>
              </a:spcBef>
              <a:buFont typeface="Arial" charset="0"/>
              <a:buChar char="•"/>
            </a:pPr>
            <a:r>
              <a:rPr lang="en-GB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 </a:t>
            </a:r>
            <a:r>
              <a:rPr lang="en-GB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will be an additional meeting </a:t>
            </a:r>
            <a:r>
              <a:rPr lang="en-GB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Thursday 25</a:t>
            </a:r>
            <a:r>
              <a:rPr lang="en-GB" sz="2400" baseline="30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GB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September at </a:t>
            </a:r>
            <a:r>
              <a:rPr lang="en-GB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6pm</a:t>
            </a:r>
            <a:r>
              <a:rPr lang="en-GB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discuss arrangements</a:t>
            </a:r>
          </a:p>
          <a:p>
            <a:pPr marL="257175" indent="-257175">
              <a:spcBef>
                <a:spcPct val="20000"/>
              </a:spcBef>
              <a:buFont typeface="Arial" charset="0"/>
              <a:buChar char="•"/>
            </a:pPr>
            <a:r>
              <a:rPr lang="en-GB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Consent/medical forms</a:t>
            </a:r>
            <a:endParaRPr lang="en-GB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257175">
              <a:spcBef>
                <a:spcPct val="20000"/>
              </a:spcBef>
              <a:buFont typeface="Arial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Code of conduct </a:t>
            </a:r>
          </a:p>
          <a:p>
            <a:pPr marL="114300" indent="0">
              <a:buNone/>
            </a:pP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2775" y="109920"/>
            <a:ext cx="1436069" cy="133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072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775" y="3946841"/>
            <a:ext cx="1911957" cy="574834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678817"/>
              </p:ext>
            </p:extLst>
          </p:nvPr>
        </p:nvGraphicFramePr>
        <p:xfrm>
          <a:off x="266050" y="4615284"/>
          <a:ext cx="8665916" cy="345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6260">
                  <a:extLst>
                    <a:ext uri="{9D8B030D-6E8A-4147-A177-3AD203B41FA5}">
                      <a16:colId xmlns:a16="http://schemas.microsoft.com/office/drawing/2014/main" val="2790173161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2229719289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3078752548"/>
                    </a:ext>
                  </a:extLst>
                </a:gridCol>
                <a:gridCol w="2167136">
                  <a:extLst>
                    <a:ext uri="{9D8B030D-6E8A-4147-A177-3AD203B41FA5}">
                      <a16:colId xmlns:a16="http://schemas.microsoft.com/office/drawing/2014/main" val="1074359999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50"/>
                          </a:solidFill>
                          <a:effectLst/>
                        </a:rPr>
                        <a:t>Responsibility</a:t>
                      </a:r>
                      <a:endParaRPr lang="en-GB" sz="11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</a:rPr>
                        <a:t>Respect</a:t>
                      </a:r>
                      <a:endParaRPr lang="en-GB" sz="11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FF0000"/>
                          </a:solidFill>
                          <a:effectLst/>
                        </a:rPr>
                        <a:t>Compassion</a:t>
                      </a:r>
                      <a:endParaRPr lang="en-GB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F0"/>
                          </a:solidFill>
                          <a:effectLst/>
                        </a:rPr>
                        <a:t>Courage</a:t>
                      </a:r>
                      <a:endParaRPr lang="en-GB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6512113"/>
                  </a:ext>
                </a:extLst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SATs</a:t>
            </a:r>
            <a:endParaRPr lang="en-GB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57175" indent="-257175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W/C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  <a:r>
              <a:rPr lang="en-GB" baseline="30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2025</a:t>
            </a:r>
            <a:endParaRPr lang="en-GB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257175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Interventions during school time</a:t>
            </a:r>
          </a:p>
          <a:p>
            <a:pPr marL="257175" indent="-257175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Boosters will start in the Spring term (before and after school)</a:t>
            </a:r>
          </a:p>
          <a:p>
            <a:pPr marL="257175" indent="-257175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Termly assessments</a:t>
            </a:r>
          </a:p>
          <a:p>
            <a:pPr marL="257175" indent="-257175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Practice papers</a:t>
            </a:r>
          </a:p>
          <a:p>
            <a:pPr marL="257175" indent="-257175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Writing is submitted at a later date (holidays)</a:t>
            </a:r>
          </a:p>
          <a:p>
            <a:pPr marL="257175" indent="-257175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Meeting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January – </a:t>
            </a: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you can support your child</a:t>
            </a:r>
          </a:p>
          <a:p>
            <a:pPr marL="114300" indent="0">
              <a:buNone/>
            </a:pP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723" y="218078"/>
            <a:ext cx="1420577" cy="118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6335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775" y="3946841"/>
            <a:ext cx="1911957" cy="574834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678817"/>
              </p:ext>
            </p:extLst>
          </p:nvPr>
        </p:nvGraphicFramePr>
        <p:xfrm>
          <a:off x="266050" y="4615284"/>
          <a:ext cx="8665916" cy="345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6260">
                  <a:extLst>
                    <a:ext uri="{9D8B030D-6E8A-4147-A177-3AD203B41FA5}">
                      <a16:colId xmlns:a16="http://schemas.microsoft.com/office/drawing/2014/main" val="2790173161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2229719289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3078752548"/>
                    </a:ext>
                  </a:extLst>
                </a:gridCol>
                <a:gridCol w="2167136">
                  <a:extLst>
                    <a:ext uri="{9D8B030D-6E8A-4147-A177-3AD203B41FA5}">
                      <a16:colId xmlns:a16="http://schemas.microsoft.com/office/drawing/2014/main" val="1074359999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50"/>
                          </a:solidFill>
                          <a:effectLst/>
                        </a:rPr>
                        <a:t>Responsibility</a:t>
                      </a:r>
                      <a:endParaRPr lang="en-GB" sz="11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</a:rPr>
                        <a:t>Respect</a:t>
                      </a:r>
                      <a:endParaRPr lang="en-GB" sz="11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FF0000"/>
                          </a:solidFill>
                          <a:effectLst/>
                        </a:rPr>
                        <a:t>Compassion</a:t>
                      </a:r>
                      <a:endParaRPr lang="en-GB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F0"/>
                          </a:solidFill>
                          <a:effectLst/>
                        </a:rPr>
                        <a:t>Courage</a:t>
                      </a:r>
                      <a:endParaRPr lang="en-GB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6512113"/>
                  </a:ext>
                </a:extLst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Extra notes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11700" y="713900"/>
            <a:ext cx="8520600" cy="3339000"/>
          </a:xfrm>
        </p:spPr>
        <p:txBody>
          <a:bodyPr/>
          <a:lstStyle/>
          <a:p>
            <a:pPr marL="257175" indent="-257175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Fruit snack</a:t>
            </a:r>
          </a:p>
          <a:p>
            <a:pPr marL="257175" indent="-257175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Water bottle</a:t>
            </a:r>
          </a:p>
          <a:p>
            <a:pPr marL="257175" indent="-257175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</a:t>
            </a:r>
            <a:r>
              <a:rPr lang="en-GB" sz="3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toys or ‘fidgets’ (Inclusion Lead approval only)</a:t>
            </a:r>
            <a:endParaRPr lang="en-GB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257175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Secondary school </a:t>
            </a:r>
            <a:r>
              <a:rPr lang="en-GB" sz="3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applications</a:t>
            </a:r>
          </a:p>
          <a:p>
            <a:pPr marL="257175" indent="-257175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Uniform</a:t>
            </a:r>
          </a:p>
          <a:p>
            <a:pPr marL="257175" indent="-257175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20000"/>
              </a:spcBef>
              <a:buNone/>
            </a:pPr>
            <a:endParaRPr lang="en-GB" sz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1723" y="218078"/>
            <a:ext cx="1420577" cy="118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5030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775" y="3946841"/>
            <a:ext cx="1911957" cy="574834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678817"/>
              </p:ext>
            </p:extLst>
          </p:nvPr>
        </p:nvGraphicFramePr>
        <p:xfrm>
          <a:off x="266050" y="4615284"/>
          <a:ext cx="8665916" cy="345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6260">
                  <a:extLst>
                    <a:ext uri="{9D8B030D-6E8A-4147-A177-3AD203B41FA5}">
                      <a16:colId xmlns:a16="http://schemas.microsoft.com/office/drawing/2014/main" val="2790173161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2229719289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3078752548"/>
                    </a:ext>
                  </a:extLst>
                </a:gridCol>
                <a:gridCol w="2167136">
                  <a:extLst>
                    <a:ext uri="{9D8B030D-6E8A-4147-A177-3AD203B41FA5}">
                      <a16:colId xmlns:a16="http://schemas.microsoft.com/office/drawing/2014/main" val="1074359999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50"/>
                          </a:solidFill>
                          <a:effectLst/>
                        </a:rPr>
                        <a:t>Responsibility</a:t>
                      </a:r>
                      <a:endParaRPr lang="en-GB" sz="11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</a:rPr>
                        <a:t>Respect</a:t>
                      </a:r>
                      <a:endParaRPr lang="en-GB" sz="11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FF0000"/>
                          </a:solidFill>
                          <a:effectLst/>
                        </a:rPr>
                        <a:t>Compassion</a:t>
                      </a:r>
                      <a:endParaRPr lang="en-GB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F0"/>
                          </a:solidFill>
                          <a:effectLst/>
                        </a:rPr>
                        <a:t>Courage</a:t>
                      </a:r>
                      <a:endParaRPr lang="en-GB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6512113"/>
                  </a:ext>
                </a:extLst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School Website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Year 6 have a joint page on the website which is updated every half-term. </a:t>
            </a:r>
          </a:p>
          <a:p>
            <a:pPr marL="0" indent="0">
              <a:spcBef>
                <a:spcPct val="20000"/>
              </a:spcBef>
              <a:buNone/>
            </a:pPr>
            <a:endParaRPr lang="en-GB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20000"/>
              </a:spcBef>
              <a:buNone/>
            </a:pPr>
            <a:endParaRPr lang="en-GB" sz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0932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311700" y="59296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/>
            </a:r>
            <a:br>
              <a:rPr lang="en" dirty="0" smtClean="0"/>
            </a:br>
            <a:r>
              <a:rPr lang="en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Dates</a:t>
            </a:r>
            <a:endParaRPr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311700" y="750262"/>
            <a:ext cx="8520600" cy="3948738"/>
          </a:xfrm>
        </p:spPr>
        <p:txBody>
          <a:bodyPr/>
          <a:lstStyle/>
          <a:p>
            <a:pPr marL="114300" indent="0">
              <a:buNone/>
            </a:pPr>
            <a:r>
              <a:rPr lang="en-GB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PGL Meeting –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Thursday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baseline="30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October @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6pm in the School Hall (parents only)</a:t>
            </a:r>
            <a:r>
              <a:rPr lang="en-GB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b="1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endParaRPr lang="en-GB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r>
              <a:rPr lang="en-GB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Parents </a:t>
            </a:r>
            <a:r>
              <a:rPr lang="en-GB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Evening – </a:t>
            </a: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Tuesday 14</a:t>
            </a:r>
            <a:r>
              <a:rPr lang="en-GB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Thursday 16</a:t>
            </a:r>
            <a:r>
              <a:rPr lang="en-GB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October 2025</a:t>
            </a:r>
          </a:p>
          <a:p>
            <a:pPr marL="114300" indent="0">
              <a:buNone/>
            </a:pPr>
            <a:endParaRPr lang="en-GB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r>
              <a:rPr lang="en-GB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Residential </a:t>
            </a:r>
            <a:r>
              <a:rPr lang="en-GB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Trip (PGL)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Wednesday 22</a:t>
            </a:r>
            <a:r>
              <a:rPr lang="en-GB" baseline="30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Thursday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</a:t>
            </a:r>
            <a:r>
              <a:rPr lang="en-GB" baseline="30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rd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Friday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24</a:t>
            </a:r>
            <a:r>
              <a:rPr lang="en-GB" baseline="30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October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2025</a:t>
            </a:r>
          </a:p>
          <a:p>
            <a:pPr marL="114300" indent="0">
              <a:buNone/>
            </a:pPr>
            <a:endParaRPr lang="en-GB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r>
              <a:rPr lang="en-GB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 Assembly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 Birch – Tuesday 25</a:t>
            </a:r>
            <a:r>
              <a:rPr lang="en-GB" baseline="30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November 2025</a:t>
            </a:r>
          </a:p>
          <a:p>
            <a:pPr marL="114300" indent="0">
              <a:buNone/>
            </a:pP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Ash – Tuesday 13</a:t>
            </a:r>
            <a:r>
              <a:rPr lang="en-GB" baseline="30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January 2026</a:t>
            </a:r>
          </a:p>
          <a:p>
            <a:pPr marL="114300" indent="0">
              <a:buNone/>
            </a:pPr>
            <a:endParaRPr lang="en-GB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r>
              <a:rPr lang="en-GB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SATS Meeting –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Thursday 22</a:t>
            </a:r>
            <a:r>
              <a:rPr lang="en-GB" baseline="300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January 2026 (TBC)</a:t>
            </a:r>
            <a:endParaRPr lang="en-GB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endParaRPr lang="en-GB" dirty="0" smtClean="0"/>
          </a:p>
          <a:p>
            <a:pPr marL="114300" indent="0">
              <a:buNone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775" y="3946841"/>
            <a:ext cx="1911957" cy="574834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678817"/>
              </p:ext>
            </p:extLst>
          </p:nvPr>
        </p:nvGraphicFramePr>
        <p:xfrm>
          <a:off x="266050" y="4615284"/>
          <a:ext cx="8665916" cy="345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6260">
                  <a:extLst>
                    <a:ext uri="{9D8B030D-6E8A-4147-A177-3AD203B41FA5}">
                      <a16:colId xmlns:a16="http://schemas.microsoft.com/office/drawing/2014/main" val="2790173161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2229719289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3078752548"/>
                    </a:ext>
                  </a:extLst>
                </a:gridCol>
                <a:gridCol w="2167136">
                  <a:extLst>
                    <a:ext uri="{9D8B030D-6E8A-4147-A177-3AD203B41FA5}">
                      <a16:colId xmlns:a16="http://schemas.microsoft.com/office/drawing/2014/main" val="1074359999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50"/>
                          </a:solidFill>
                          <a:effectLst/>
                        </a:rPr>
                        <a:t>Responsibility</a:t>
                      </a:r>
                      <a:endParaRPr lang="en-GB" sz="11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</a:rPr>
                        <a:t>Respect</a:t>
                      </a:r>
                      <a:endParaRPr lang="en-GB" sz="11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FF0000"/>
                          </a:solidFill>
                          <a:effectLst/>
                        </a:rPr>
                        <a:t>Compassion</a:t>
                      </a:r>
                      <a:endParaRPr lang="en-GB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F0"/>
                          </a:solidFill>
                          <a:effectLst/>
                        </a:rPr>
                        <a:t>Courage</a:t>
                      </a:r>
                      <a:endParaRPr lang="en-GB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65121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01472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are here to support…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your circumstances have changed over the summer holidays, please let the school know. </a:t>
            </a:r>
          </a:p>
          <a:p>
            <a:r>
              <a:rPr lang="en-US" dirty="0" smtClean="0"/>
              <a:t>It may be that you qualify for ‘Pupil Premium Funding’ and we can help. </a:t>
            </a:r>
          </a:p>
          <a:p>
            <a:pPr marL="11430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70353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775" y="3946841"/>
            <a:ext cx="1911957" cy="574834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678817"/>
              </p:ext>
            </p:extLst>
          </p:nvPr>
        </p:nvGraphicFramePr>
        <p:xfrm>
          <a:off x="266050" y="4615284"/>
          <a:ext cx="8665916" cy="345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6260">
                  <a:extLst>
                    <a:ext uri="{9D8B030D-6E8A-4147-A177-3AD203B41FA5}">
                      <a16:colId xmlns:a16="http://schemas.microsoft.com/office/drawing/2014/main" val="2790173161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2229719289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3078752548"/>
                    </a:ext>
                  </a:extLst>
                </a:gridCol>
                <a:gridCol w="2167136">
                  <a:extLst>
                    <a:ext uri="{9D8B030D-6E8A-4147-A177-3AD203B41FA5}">
                      <a16:colId xmlns:a16="http://schemas.microsoft.com/office/drawing/2014/main" val="1074359999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50"/>
                          </a:solidFill>
                          <a:effectLst/>
                        </a:rPr>
                        <a:t>Responsibility</a:t>
                      </a:r>
                      <a:endParaRPr lang="en-GB" sz="11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</a:rPr>
                        <a:t>Respect</a:t>
                      </a:r>
                      <a:endParaRPr lang="en-GB" sz="11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FF0000"/>
                          </a:solidFill>
                          <a:effectLst/>
                        </a:rPr>
                        <a:t>Compassion</a:t>
                      </a:r>
                      <a:endParaRPr lang="en-GB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F0"/>
                          </a:solidFill>
                          <a:effectLst/>
                        </a:rPr>
                        <a:t>Courage</a:t>
                      </a:r>
                      <a:endParaRPr lang="en-GB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6512113"/>
                  </a:ext>
                </a:extLst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Contact Information</a:t>
            </a: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ct val="20000"/>
              </a:spcBef>
              <a:buNone/>
            </a:pP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you have any questions, queries or concerns we are always happy to speak to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you. </a:t>
            </a:r>
          </a:p>
          <a:p>
            <a:pPr marL="0" indent="0">
              <a:spcBef>
                <a:spcPct val="20000"/>
              </a:spcBef>
              <a:buNone/>
            </a:pPr>
            <a:endParaRPr lang="en-GB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20000"/>
              </a:spcBef>
              <a:buNone/>
            </a:pP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contact us in the following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ways: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Ask </a:t>
            </a: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child to pass a note to us/write in reading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diary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Email </a:t>
            </a: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office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officebl@partnersinlearning.co.uk</a:t>
            </a:r>
            <a:endParaRPr lang="en-GB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Telephone </a:t>
            </a: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office and leave a message 01342 323906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6270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/>
            </a:r>
            <a:br>
              <a:rPr lang="en" dirty="0" smtClean="0"/>
            </a:br>
            <a:r>
              <a:rPr lang="en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Staff</a:t>
            </a:r>
            <a:endParaRPr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Mrs Billings, Miss Lambert, Miss </a:t>
            </a:r>
            <a:r>
              <a:rPr lang="en-GB" sz="2800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Merison</a:t>
            </a:r>
            <a:r>
              <a:rPr lang="en-GB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Miss </a:t>
            </a:r>
            <a:r>
              <a:rPr lang="en-GB" sz="2800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Buckfield</a:t>
            </a:r>
            <a:r>
              <a:rPr lang="en-GB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 additional adults to support in Year 6.</a:t>
            </a:r>
            <a:endParaRPr lang="en-GB" sz="2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Thursday afternoon </a:t>
            </a:r>
            <a:r>
              <a:rPr lang="en-GB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Ash class will be covered by Mrs Murrell </a:t>
            </a:r>
            <a:r>
              <a:rPr lang="en-GB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GB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Birch Class will be covered by Mrs Garvey.</a:t>
            </a:r>
            <a:endParaRPr lang="en-GB" sz="2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775" y="3946841"/>
            <a:ext cx="1911957" cy="574834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678817"/>
              </p:ext>
            </p:extLst>
          </p:nvPr>
        </p:nvGraphicFramePr>
        <p:xfrm>
          <a:off x="266050" y="4615284"/>
          <a:ext cx="8665916" cy="345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6260">
                  <a:extLst>
                    <a:ext uri="{9D8B030D-6E8A-4147-A177-3AD203B41FA5}">
                      <a16:colId xmlns:a16="http://schemas.microsoft.com/office/drawing/2014/main" val="2790173161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2229719289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3078752548"/>
                    </a:ext>
                  </a:extLst>
                </a:gridCol>
                <a:gridCol w="2167136">
                  <a:extLst>
                    <a:ext uri="{9D8B030D-6E8A-4147-A177-3AD203B41FA5}">
                      <a16:colId xmlns:a16="http://schemas.microsoft.com/office/drawing/2014/main" val="1074359999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50"/>
                          </a:solidFill>
                          <a:effectLst/>
                        </a:rPr>
                        <a:t>Responsibility</a:t>
                      </a:r>
                      <a:endParaRPr lang="en-GB" sz="11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</a:rPr>
                        <a:t>Respect</a:t>
                      </a:r>
                      <a:endParaRPr lang="en-GB" sz="11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FF0000"/>
                          </a:solidFill>
                          <a:effectLst/>
                        </a:rPr>
                        <a:t>Compassion</a:t>
                      </a:r>
                      <a:endParaRPr lang="en-GB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F0"/>
                          </a:solidFill>
                          <a:effectLst/>
                        </a:rPr>
                        <a:t>Courage</a:t>
                      </a:r>
                      <a:endParaRPr lang="en-GB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65121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3552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/>
            </a:r>
            <a:br>
              <a:rPr lang="en" dirty="0" smtClean="0"/>
            </a:br>
            <a:r>
              <a:rPr lang="en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Core Values</a:t>
            </a:r>
            <a:endParaRPr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775" y="3946841"/>
            <a:ext cx="1911957" cy="574834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678817"/>
              </p:ext>
            </p:extLst>
          </p:nvPr>
        </p:nvGraphicFramePr>
        <p:xfrm>
          <a:off x="266050" y="4615284"/>
          <a:ext cx="8665916" cy="345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6260">
                  <a:extLst>
                    <a:ext uri="{9D8B030D-6E8A-4147-A177-3AD203B41FA5}">
                      <a16:colId xmlns:a16="http://schemas.microsoft.com/office/drawing/2014/main" val="2790173161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2229719289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3078752548"/>
                    </a:ext>
                  </a:extLst>
                </a:gridCol>
                <a:gridCol w="2167136">
                  <a:extLst>
                    <a:ext uri="{9D8B030D-6E8A-4147-A177-3AD203B41FA5}">
                      <a16:colId xmlns:a16="http://schemas.microsoft.com/office/drawing/2014/main" val="1074359999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50"/>
                          </a:solidFill>
                          <a:effectLst/>
                        </a:rPr>
                        <a:t>Responsibility</a:t>
                      </a:r>
                      <a:endParaRPr lang="en-GB" sz="11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</a:rPr>
                        <a:t>Respect</a:t>
                      </a:r>
                      <a:endParaRPr lang="en-GB" sz="11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FF0000"/>
                          </a:solidFill>
                          <a:effectLst/>
                        </a:rPr>
                        <a:t>Compassion</a:t>
                      </a:r>
                      <a:endParaRPr lang="en-GB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F0"/>
                          </a:solidFill>
                          <a:effectLst/>
                        </a:rPr>
                        <a:t>Courage</a:t>
                      </a:r>
                      <a:endParaRPr lang="en-GB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6512113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5145" y="270933"/>
            <a:ext cx="4442517" cy="32267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031" y="1211421"/>
            <a:ext cx="1124424" cy="109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02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/>
            </a:r>
            <a:br>
              <a:rPr lang="en" dirty="0" smtClean="0"/>
            </a:br>
            <a:r>
              <a:rPr lang="en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Rewards</a:t>
            </a:r>
            <a:endParaRPr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311700" y="1229875"/>
            <a:ext cx="3828500" cy="3339000"/>
          </a:xfrm>
        </p:spPr>
        <p:txBody>
          <a:bodyPr/>
          <a:lstStyle/>
          <a:p>
            <a:r>
              <a:rPr lang="en-GB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Dojo </a:t>
            </a:r>
            <a:r>
              <a:rPr lang="en-GB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points (merits)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 rewards</a:t>
            </a:r>
          </a:p>
          <a:p>
            <a:r>
              <a:rPr lang="en-GB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‘Star of the Week’ is </a:t>
            </a:r>
            <a:r>
              <a:rPr lang="en-GB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awarded </a:t>
            </a:r>
            <a:r>
              <a:rPr lang="en-GB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during our Friday Celebration Assembly.</a:t>
            </a:r>
          </a:p>
          <a:p>
            <a:endParaRPr lang="en-US" sz="2800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775" y="3946841"/>
            <a:ext cx="1911957" cy="574834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678817"/>
              </p:ext>
            </p:extLst>
          </p:nvPr>
        </p:nvGraphicFramePr>
        <p:xfrm>
          <a:off x="266050" y="4615284"/>
          <a:ext cx="8665916" cy="345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6260">
                  <a:extLst>
                    <a:ext uri="{9D8B030D-6E8A-4147-A177-3AD203B41FA5}">
                      <a16:colId xmlns:a16="http://schemas.microsoft.com/office/drawing/2014/main" val="2790173161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2229719289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3078752548"/>
                    </a:ext>
                  </a:extLst>
                </a:gridCol>
                <a:gridCol w="2167136">
                  <a:extLst>
                    <a:ext uri="{9D8B030D-6E8A-4147-A177-3AD203B41FA5}">
                      <a16:colId xmlns:a16="http://schemas.microsoft.com/office/drawing/2014/main" val="1074359999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50"/>
                          </a:solidFill>
                          <a:effectLst/>
                        </a:rPr>
                        <a:t>Responsibility</a:t>
                      </a:r>
                      <a:endParaRPr lang="en-GB" sz="11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</a:rPr>
                        <a:t>Respect</a:t>
                      </a:r>
                      <a:endParaRPr lang="en-GB" sz="11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FF0000"/>
                          </a:solidFill>
                          <a:effectLst/>
                        </a:rPr>
                        <a:t>Compassion</a:t>
                      </a:r>
                      <a:endParaRPr lang="en-GB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F0"/>
                          </a:solidFill>
                          <a:effectLst/>
                        </a:rPr>
                        <a:t>Courage</a:t>
                      </a:r>
                      <a:endParaRPr lang="en-GB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6512113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899" t="2099" r="1857" b="2391"/>
          <a:stretch/>
        </p:blipFill>
        <p:spPr>
          <a:xfrm>
            <a:off x="4309533" y="338668"/>
            <a:ext cx="4275667" cy="308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602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/>
            </a:r>
            <a:br>
              <a:rPr lang="en" dirty="0" smtClean="0"/>
            </a:br>
            <a:r>
              <a:rPr lang="en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Topics </a:t>
            </a:r>
            <a:endParaRPr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Autumn</a:t>
            </a:r>
            <a:r>
              <a:rPr lang="en-GB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Space </a:t>
            </a: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Beyond</a:t>
            </a:r>
          </a:p>
          <a:p>
            <a:pPr marL="0" indent="0">
              <a:buNone/>
            </a:pP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History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WWII </a:t>
            </a:r>
            <a:endParaRPr lang="en-GB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b="1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Spring</a:t>
            </a:r>
            <a:r>
              <a:rPr lang="en-GB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Evolution</a:t>
            </a:r>
            <a:endParaRPr lang="en-GB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GB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b="1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Summer</a:t>
            </a:r>
            <a:r>
              <a:rPr lang="en-GB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en-GB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Geography </a:t>
            </a:r>
            <a:r>
              <a:rPr lang="en-GB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Science – Everything Changes (transition) </a:t>
            </a:r>
            <a:endParaRPr lang="en-GB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775" y="3946841"/>
            <a:ext cx="1911957" cy="574834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678817"/>
              </p:ext>
            </p:extLst>
          </p:nvPr>
        </p:nvGraphicFramePr>
        <p:xfrm>
          <a:off x="266050" y="4615284"/>
          <a:ext cx="8665916" cy="345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6260">
                  <a:extLst>
                    <a:ext uri="{9D8B030D-6E8A-4147-A177-3AD203B41FA5}">
                      <a16:colId xmlns:a16="http://schemas.microsoft.com/office/drawing/2014/main" val="2790173161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2229719289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3078752548"/>
                    </a:ext>
                  </a:extLst>
                </a:gridCol>
                <a:gridCol w="2167136">
                  <a:extLst>
                    <a:ext uri="{9D8B030D-6E8A-4147-A177-3AD203B41FA5}">
                      <a16:colId xmlns:a16="http://schemas.microsoft.com/office/drawing/2014/main" val="1074359999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50"/>
                          </a:solidFill>
                          <a:effectLst/>
                        </a:rPr>
                        <a:t>Responsibility</a:t>
                      </a:r>
                      <a:endParaRPr lang="en-GB" sz="11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</a:rPr>
                        <a:t>Respect</a:t>
                      </a:r>
                      <a:endParaRPr lang="en-GB" sz="11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FF0000"/>
                          </a:solidFill>
                          <a:effectLst/>
                        </a:rPr>
                        <a:t>Compassion</a:t>
                      </a:r>
                      <a:endParaRPr lang="en-GB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F0"/>
                          </a:solidFill>
                          <a:effectLst/>
                        </a:rPr>
                        <a:t>Courage</a:t>
                      </a:r>
                      <a:endParaRPr lang="en-GB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6512113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8129" y="117629"/>
            <a:ext cx="2066925" cy="13049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9139" y="1854883"/>
            <a:ext cx="2527281" cy="12158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7260" y="2735904"/>
            <a:ext cx="2362200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220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/>
            </a:r>
            <a:br>
              <a:rPr lang="en" dirty="0" smtClean="0"/>
            </a:br>
            <a:r>
              <a:rPr lang="en" b="1" dirty="0" smtClean="0"/>
              <a:t>Class Texts </a:t>
            </a:r>
            <a:endParaRPr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b="1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Autumn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Cosmic </a:t>
            </a:r>
          </a:p>
          <a:p>
            <a:pPr marL="0" indent="0">
              <a:buNone/>
            </a:pPr>
            <a:r>
              <a:rPr lang="en-GB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Letters </a:t>
            </a:r>
            <a:r>
              <a:rPr lang="en-GB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the Lighthouse </a:t>
            </a:r>
          </a:p>
          <a:p>
            <a:pPr marL="0" indent="0">
              <a:buNone/>
            </a:pPr>
            <a:r>
              <a:rPr lang="en-GB" sz="2400" b="1" u="sng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Spring</a:t>
            </a:r>
            <a:endParaRPr lang="en-GB" sz="2400" b="1" u="sng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Explorer</a:t>
            </a:r>
          </a:p>
          <a:p>
            <a:pPr marL="0" indent="0">
              <a:buNone/>
            </a:pPr>
            <a:r>
              <a:rPr lang="en-GB" sz="2400" b="1" u="sng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Summer</a:t>
            </a:r>
            <a:endParaRPr lang="en-GB" sz="2400" b="1" u="sng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GB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Final Year</a:t>
            </a:r>
            <a:endParaRPr lang="en-GB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775" y="3946841"/>
            <a:ext cx="1911957" cy="574834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678817"/>
              </p:ext>
            </p:extLst>
          </p:nvPr>
        </p:nvGraphicFramePr>
        <p:xfrm>
          <a:off x="266050" y="4615284"/>
          <a:ext cx="8665916" cy="345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6260">
                  <a:extLst>
                    <a:ext uri="{9D8B030D-6E8A-4147-A177-3AD203B41FA5}">
                      <a16:colId xmlns:a16="http://schemas.microsoft.com/office/drawing/2014/main" val="2790173161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2229719289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3078752548"/>
                    </a:ext>
                  </a:extLst>
                </a:gridCol>
                <a:gridCol w="2167136">
                  <a:extLst>
                    <a:ext uri="{9D8B030D-6E8A-4147-A177-3AD203B41FA5}">
                      <a16:colId xmlns:a16="http://schemas.microsoft.com/office/drawing/2014/main" val="1074359999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50"/>
                          </a:solidFill>
                          <a:effectLst/>
                        </a:rPr>
                        <a:t>Responsibility</a:t>
                      </a:r>
                      <a:endParaRPr lang="en-GB" sz="11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</a:rPr>
                        <a:t>Respect</a:t>
                      </a:r>
                      <a:endParaRPr lang="en-GB" sz="11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FF0000"/>
                          </a:solidFill>
                          <a:effectLst/>
                        </a:rPr>
                        <a:t>Compassion</a:t>
                      </a:r>
                      <a:endParaRPr lang="en-GB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F0"/>
                          </a:solidFill>
                          <a:effectLst/>
                        </a:rPr>
                        <a:t>Courage</a:t>
                      </a:r>
                      <a:endParaRPr lang="en-GB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6512113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0914" y="260441"/>
            <a:ext cx="1562171" cy="19388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8908" y="290271"/>
            <a:ext cx="1569025" cy="19388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7941" y="2350241"/>
            <a:ext cx="1544805" cy="18691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3935" y="1523283"/>
            <a:ext cx="1408031" cy="221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35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215208" y="248947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" dirty="0" smtClean="0"/>
              <a:t/>
            </a:r>
            <a:br>
              <a:rPr lang="en" dirty="0" smtClean="0"/>
            </a:br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PE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775" y="3946841"/>
            <a:ext cx="1911957" cy="574834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678817"/>
              </p:ext>
            </p:extLst>
          </p:nvPr>
        </p:nvGraphicFramePr>
        <p:xfrm>
          <a:off x="266050" y="4615284"/>
          <a:ext cx="8665916" cy="345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6260">
                  <a:extLst>
                    <a:ext uri="{9D8B030D-6E8A-4147-A177-3AD203B41FA5}">
                      <a16:colId xmlns:a16="http://schemas.microsoft.com/office/drawing/2014/main" val="2790173161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2229719289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3078752548"/>
                    </a:ext>
                  </a:extLst>
                </a:gridCol>
                <a:gridCol w="2167136">
                  <a:extLst>
                    <a:ext uri="{9D8B030D-6E8A-4147-A177-3AD203B41FA5}">
                      <a16:colId xmlns:a16="http://schemas.microsoft.com/office/drawing/2014/main" val="1074359999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50"/>
                          </a:solidFill>
                          <a:effectLst/>
                        </a:rPr>
                        <a:t>Responsibility</a:t>
                      </a:r>
                      <a:endParaRPr lang="en-GB" sz="11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</a:rPr>
                        <a:t>Respect</a:t>
                      </a:r>
                      <a:endParaRPr lang="en-GB" sz="11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FF0000"/>
                          </a:solidFill>
                          <a:effectLst/>
                        </a:rPr>
                        <a:t>Compassion</a:t>
                      </a:r>
                      <a:endParaRPr lang="en-GB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F0"/>
                          </a:solidFill>
                          <a:effectLst/>
                        </a:rPr>
                        <a:t>Courage</a:t>
                      </a:r>
                      <a:endParaRPr lang="en-GB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6512113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66049" y="856747"/>
            <a:ext cx="6041617" cy="345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 is currently on </a:t>
            </a:r>
            <a:r>
              <a:rPr lang="en-GB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Wednesday and Friday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Please </a:t>
            </a:r>
            <a:r>
              <a:rPr lang="en-GB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ensure that your child wears their correct PE kit that </a:t>
            </a:r>
            <a:r>
              <a:rPr lang="en-GB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day – no logos</a:t>
            </a:r>
            <a:endParaRPr lang="en-GB" sz="2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Earrings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Water bottles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 to teacher if unable to join in</a:t>
            </a:r>
            <a:endParaRPr lang="en-GB" sz="2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5016" y="130492"/>
            <a:ext cx="226695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667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215208" y="248947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" dirty="0" smtClean="0"/>
              <a:t/>
            </a:r>
            <a:br>
              <a:rPr lang="en" dirty="0" smtClean="0"/>
            </a:br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Break times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775" y="3946841"/>
            <a:ext cx="1911957" cy="574834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678817"/>
              </p:ext>
            </p:extLst>
          </p:nvPr>
        </p:nvGraphicFramePr>
        <p:xfrm>
          <a:off x="266050" y="4615284"/>
          <a:ext cx="8665916" cy="345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6260">
                  <a:extLst>
                    <a:ext uri="{9D8B030D-6E8A-4147-A177-3AD203B41FA5}">
                      <a16:colId xmlns:a16="http://schemas.microsoft.com/office/drawing/2014/main" val="2790173161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2229719289"/>
                    </a:ext>
                  </a:extLst>
                </a:gridCol>
                <a:gridCol w="2166260">
                  <a:extLst>
                    <a:ext uri="{9D8B030D-6E8A-4147-A177-3AD203B41FA5}">
                      <a16:colId xmlns:a16="http://schemas.microsoft.com/office/drawing/2014/main" val="3078752548"/>
                    </a:ext>
                  </a:extLst>
                </a:gridCol>
                <a:gridCol w="2167136">
                  <a:extLst>
                    <a:ext uri="{9D8B030D-6E8A-4147-A177-3AD203B41FA5}">
                      <a16:colId xmlns:a16="http://schemas.microsoft.com/office/drawing/2014/main" val="1074359999"/>
                    </a:ext>
                  </a:extLst>
                </a:gridCol>
              </a:tblGrid>
              <a:tr h="345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50"/>
                          </a:solidFill>
                          <a:effectLst/>
                        </a:rPr>
                        <a:t>Responsibility</a:t>
                      </a:r>
                      <a:endParaRPr lang="en-GB" sz="11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</a:rPr>
                        <a:t>Respect</a:t>
                      </a:r>
                      <a:endParaRPr lang="en-GB" sz="11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FF0000"/>
                          </a:solidFill>
                          <a:effectLst/>
                        </a:rPr>
                        <a:t>Compassion</a:t>
                      </a:r>
                      <a:endParaRPr lang="en-GB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B0F0"/>
                          </a:solidFill>
                          <a:effectLst/>
                        </a:rPr>
                        <a:t>Courage</a:t>
                      </a:r>
                      <a:endParaRPr lang="en-GB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6512113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15208" y="1864083"/>
            <a:ext cx="8155080" cy="250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Football is only played at morning break (refereed by teachers)</a:t>
            </a:r>
            <a:endParaRPr lang="en-GB" sz="2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Lunch – games organised by MMS and Sports Crew</a:t>
            </a:r>
            <a:endParaRPr lang="en-GB" sz="2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Zones</a:t>
            </a:r>
            <a:endParaRPr lang="en-GB" sz="2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Table places in hall</a:t>
            </a:r>
            <a:endParaRPr lang="en-GB" sz="2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8858" y="98986"/>
            <a:ext cx="226695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726261"/>
      </p:ext>
    </p:extLst>
  </p:cSld>
  <p:clrMapOvr>
    <a:masterClrMapping/>
  </p:clrMapOvr>
</p:sld>
</file>

<file path=ppt/theme/theme1.xml><?xml version="1.0" encoding="utf-8"?>
<a:theme xmlns:a="http://schemas.openxmlformats.org/drawingml/2006/main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2912</TotalTime>
  <Words>913</Words>
  <Application>Microsoft Office PowerPoint</Application>
  <PresentationFormat>On-screen Show (16:9)</PresentationFormat>
  <Paragraphs>186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Roboto</vt:lpstr>
      <vt:lpstr>Wingdings</vt:lpstr>
      <vt:lpstr>Times New Roman</vt:lpstr>
      <vt:lpstr>Geometric</vt:lpstr>
      <vt:lpstr>  </vt:lpstr>
      <vt:lpstr> Dates</vt:lpstr>
      <vt:lpstr> Staff</vt:lpstr>
      <vt:lpstr> Core Values</vt:lpstr>
      <vt:lpstr> Rewards</vt:lpstr>
      <vt:lpstr> Topics </vt:lpstr>
      <vt:lpstr> Class Texts </vt:lpstr>
      <vt:lpstr> PE</vt:lpstr>
      <vt:lpstr> Break times</vt:lpstr>
      <vt:lpstr> Home Learning – Learning by Questions</vt:lpstr>
      <vt:lpstr>Learning by Questions</vt:lpstr>
      <vt:lpstr> Reading</vt:lpstr>
      <vt:lpstr>PowerPoint Presentation</vt:lpstr>
      <vt:lpstr>NESSY Programme</vt:lpstr>
      <vt:lpstr>Walking Home</vt:lpstr>
      <vt:lpstr>PGL</vt:lpstr>
      <vt:lpstr>SATs</vt:lpstr>
      <vt:lpstr>Extra notes</vt:lpstr>
      <vt:lpstr>School Website</vt:lpstr>
      <vt:lpstr>We are here to support…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Remote Learning</dc:title>
  <dc:creator>Rosie Loftus</dc:creator>
  <cp:lastModifiedBy>Emma Ridgers</cp:lastModifiedBy>
  <cp:revision>91</cp:revision>
  <cp:lastPrinted>2025-09-15T17:24:36Z</cp:lastPrinted>
  <dcterms:modified xsi:type="dcterms:W3CDTF">2025-09-26T16:30:24Z</dcterms:modified>
</cp:coreProperties>
</file>